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2" r:id="rId4"/>
    <p:sldId id="323" r:id="rId6"/>
    <p:sldId id="1164" r:id="rId7"/>
    <p:sldId id="339" r:id="rId8"/>
    <p:sldId id="1961" r:id="rId9"/>
    <p:sldId id="1764" r:id="rId10"/>
    <p:sldId id="569" r:id="rId11"/>
    <p:sldId id="522" r:id="rId12"/>
    <p:sldId id="1942" r:id="rId13"/>
    <p:sldId id="1943" r:id="rId14"/>
    <p:sldId id="990" r:id="rId15"/>
    <p:sldId id="1944" r:id="rId16"/>
    <p:sldId id="1685" r:id="rId17"/>
    <p:sldId id="577" r:id="rId18"/>
    <p:sldId id="1945" r:id="rId19"/>
    <p:sldId id="638" r:id="rId20"/>
    <p:sldId id="1964" r:id="rId21"/>
    <p:sldId id="1699" r:id="rId22"/>
    <p:sldId id="1965" r:id="rId23"/>
    <p:sldId id="56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74"/>
  </p:normalViewPr>
  <p:slideViewPr>
    <p:cSldViewPr snapToGrid="0" showGuides="1">
      <p:cViewPr>
        <p:scale>
          <a:sx n="66" d="100"/>
          <a:sy n="66" d="100"/>
        </p:scale>
        <p:origin x="-2298" y="-100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39E8-3B89-49FA-8BFF-57DBBB364F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true"/>
          <p:nvPr userDrawn="true"/>
        </p:nvSpPr>
        <p:spPr>
          <a:xfrm>
            <a:off x="1007605" y="672392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1.svg"/><Relationship Id="rId7" Type="http://schemas.openxmlformats.org/officeDocument/2006/relationships/image" Target="../media/image1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8.xml"/><Relationship Id="rId16" Type="http://schemas.openxmlformats.org/officeDocument/2006/relationships/image" Target="../media/image5.png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image" Target="../media/image2.svg"/><Relationship Id="rId12" Type="http://schemas.openxmlformats.org/officeDocument/2006/relationships/image" Target="../media/image2.png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ircle"/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/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/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/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412240" y="2032000"/>
            <a:ext cx="8858885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年度政府信息公开工作年度报告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6"/>
          <p:cNvSpPr/>
          <p:nvPr/>
        </p:nvSpPr>
        <p:spPr>
          <a:xfrm>
            <a:off x="4215130" y="4410710"/>
            <a:ext cx="3252470" cy="8915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湖州市交通运输局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Circle"/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/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/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true"/>
      <p:bldP spid="7" grpId="0" animBg="true"/>
      <p:bldP spid="8" grpId="0" animBg="true"/>
      <p:bldP spid="9" grpId="0" animBg="true"/>
      <p:bldP spid="2" grpId="0"/>
      <p:bldP spid="5" grpId="0" bldLvl="0" animBg="true"/>
      <p:bldP spid="10" grpId="0" animBg="true"/>
      <p:bldP spid="11" grpId="0" animBg="true"/>
      <p:bldP spid="12" grpId="0" animBg="true"/>
      <p:bldP spid="14" grpId="0" animBg="tru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9145" y="2358390"/>
            <a:ext cx="566610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主动公开政府信息</a:t>
            </a:r>
            <a:endParaRPr lang="zh-CN" altLang="en-US" sz="40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情况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5" grpId="0"/>
      <p:bldP spid="9" grpId="0"/>
      <p:bldP spid="17" grpId="0" animBg="true"/>
      <p:bldP spid="18" grpId="0" animBg="true"/>
      <p:bldP spid="19" grpId="0" animBg="true"/>
      <p:bldP spid="21" grpId="0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20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3108325" y="206375"/>
          <a:ext cx="6560820" cy="6327140"/>
        </p:xfrm>
        <a:graphic>
          <a:graphicData uri="http://schemas.openxmlformats.org/drawingml/2006/table">
            <a:tbl>
              <a:tblPr/>
              <a:tblGrid>
                <a:gridCol w="2509520"/>
                <a:gridCol w="1359535"/>
                <a:gridCol w="1172210"/>
                <a:gridCol w="1519555"/>
              </a:tblGrid>
              <a:tr h="4267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第二十条第（一）项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本年制发件数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本年废止件数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现行有效件数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规章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规范性文件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8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第二十条第（五）项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行政许可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28851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第二十条第（六）项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2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84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行政处罚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7261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行政强制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106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第二十条第（八）项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314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本年收费金额（单位：万元）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9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行政事业性收费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true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true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9145" y="2358390"/>
            <a:ext cx="547687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收到和处理政府信息公开申请情况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5" grpId="0"/>
      <p:bldP spid="9" grpId="0"/>
      <p:bldP spid="17" grpId="0" animBg="true"/>
      <p:bldP spid="18" grpId="0" animBg="true"/>
      <p:bldP spid="19" grpId="0" animBg="true"/>
      <p:bldP spid="21" grpId="0" animBg="tru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52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570" y="172085"/>
            <a:ext cx="9121140" cy="6583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22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371475"/>
            <a:ext cx="9318625" cy="6115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9145" y="2358390"/>
            <a:ext cx="593661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政府信息公开行政复议、行政诉讼情况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5" grpId="0"/>
      <p:bldP spid="9" grpId="0"/>
      <p:bldP spid="17" grpId="0" animBg="true"/>
      <p:bldP spid="18" grpId="0" animBg="true"/>
      <p:bldP spid="19" grpId="0" animBg="true"/>
      <p:bldP spid="21" grpId="0" animBg="tru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10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1994535"/>
            <a:ext cx="10387330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86656" y="1685936"/>
            <a:ext cx="242443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05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9145" y="2358390"/>
            <a:ext cx="5005070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存在的主要问题及改进情况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true"/>
      <p:bldP spid="5" grpId="0"/>
      <p:bldP spid="9" grpId="0"/>
      <p:bldP spid="17" grpId="0" bldLvl="0" animBg="true"/>
      <p:bldP spid="18" grpId="0" bldLvl="0" animBg="true"/>
      <p:bldP spid="19" grpId="0" bldLvl="0" animBg="true"/>
      <p:bldP spid="21" grpId="0" bldLvl="0" animBg="tru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41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19"/>
            <p:cNvSpPr/>
            <p:nvPr/>
          </p:nvSpPr>
          <p:spPr>
            <a:xfrm>
              <a:off x="4152214" y="295798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存在的问题及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改进情况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4" name="平行四边形 113"/>
          <p:cNvSpPr/>
          <p:nvPr>
            <p:custDataLst>
              <p:tags r:id="rId1"/>
            </p:custDataLst>
          </p:nvPr>
        </p:nvSpPr>
        <p:spPr>
          <a:xfrm rot="16200000">
            <a:off x="4049078" y="1911985"/>
            <a:ext cx="529590" cy="613410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false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6" name="平行四边形 115"/>
          <p:cNvSpPr/>
          <p:nvPr>
            <p:custDataLst>
              <p:tags r:id="rId2"/>
            </p:custDataLst>
          </p:nvPr>
        </p:nvSpPr>
        <p:spPr>
          <a:xfrm rot="16200000" flipV="true">
            <a:off x="7414578" y="3954145"/>
            <a:ext cx="529590" cy="619760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90000"/>
                </a:schemeClr>
              </a:gs>
            </a:gsLst>
            <a:lin ang="5400000" scaled="false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18" name="直接连接符 117"/>
          <p:cNvCxnSpPr/>
          <p:nvPr>
            <p:custDataLst>
              <p:tags r:id="rId3"/>
            </p:custDataLst>
          </p:nvPr>
        </p:nvCxnSpPr>
        <p:spPr>
          <a:xfrm>
            <a:off x="7434898" y="1906905"/>
            <a:ext cx="965200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0" name="椭圆 119"/>
          <p:cNvSpPr/>
          <p:nvPr>
            <p:custDataLst>
              <p:tags r:id="rId4"/>
            </p:custDataLst>
          </p:nvPr>
        </p:nvSpPr>
        <p:spPr>
          <a:xfrm>
            <a:off x="8468678" y="1712595"/>
            <a:ext cx="388620" cy="38862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false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cxnSp>
        <p:nvCxnSpPr>
          <p:cNvPr id="121" name="直接连接符 120"/>
          <p:cNvCxnSpPr/>
          <p:nvPr>
            <p:custDataLst>
              <p:tags r:id="rId5"/>
            </p:custDataLst>
          </p:nvPr>
        </p:nvCxnSpPr>
        <p:spPr>
          <a:xfrm>
            <a:off x="3754438" y="3999230"/>
            <a:ext cx="965200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4" name="椭圆 123"/>
          <p:cNvSpPr/>
          <p:nvPr>
            <p:custDataLst>
              <p:tags r:id="rId6"/>
            </p:custDataLst>
          </p:nvPr>
        </p:nvSpPr>
        <p:spPr>
          <a:xfrm>
            <a:off x="3365818" y="3789045"/>
            <a:ext cx="388620" cy="38862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  <a:lumOff val="25000"/>
                </a:schemeClr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2640000" scaled="false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29" name="正文"/>
          <p:cNvSpPr txBox="true"/>
          <p:nvPr>
            <p:custDataLst>
              <p:tags r:id="rId7"/>
            </p:custDataLst>
          </p:nvPr>
        </p:nvSpPr>
        <p:spPr>
          <a:xfrm>
            <a:off x="8926195" y="1675130"/>
            <a:ext cx="2371725" cy="1753235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在政府信息发布前进行联合审查，尽可能多地通过视频、图片、媒体等形式发布信息、解读政策、征求意见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2" name="正文"/>
          <p:cNvSpPr txBox="true"/>
          <p:nvPr>
            <p:custDataLst>
              <p:tags r:id="rId8"/>
            </p:custDataLst>
          </p:nvPr>
        </p:nvSpPr>
        <p:spPr>
          <a:xfrm>
            <a:off x="919798" y="3672205"/>
            <a:ext cx="2232025" cy="117221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邀请信息公开专家开展信息公开培训，建强信息公开人员队伍，更高质量更严标准做好信息公开工作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5" name="标题"/>
          <p:cNvSpPr/>
          <p:nvPr>
            <p:custDataLst>
              <p:tags r:id="rId9"/>
            </p:custDataLst>
          </p:nvPr>
        </p:nvSpPr>
        <p:spPr>
          <a:xfrm>
            <a:off x="4620578" y="3672205"/>
            <a:ext cx="3368675" cy="612140"/>
          </a:xfrm>
          <a:prstGeom prst="rect">
            <a:avLst/>
          </a:prstGeom>
          <a:gradFill>
            <a:gsLst>
              <a:gs pos="80000">
                <a:schemeClr val="accent2">
                  <a:lumMod val="70000"/>
                  <a:lumOff val="30000"/>
                </a:schemeClr>
              </a:gs>
              <a:gs pos="20000">
                <a:schemeClr val="accent2"/>
              </a:gs>
            </a:gsLst>
            <a:lin ang="8100000" scaled="false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false" anchor="ctr" anchorCtr="false" forceAA="false" compatLnSpc="true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30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  <a:sym typeface="+mn-ea"/>
              </a:rPr>
              <a:t>公开格式不够规范</a:t>
            </a:r>
            <a:endParaRPr lang="zh-CN" altLang="en-US" b="1" spc="300">
              <a:solidFill>
                <a:schemeClr val="lt1">
                  <a:lumMod val="100000"/>
                </a:schemeClr>
              </a:solidFill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36" name="标题"/>
          <p:cNvSpPr/>
          <p:nvPr>
            <p:custDataLst>
              <p:tags r:id="rId10"/>
            </p:custDataLst>
          </p:nvPr>
        </p:nvSpPr>
        <p:spPr>
          <a:xfrm>
            <a:off x="4009708" y="1626870"/>
            <a:ext cx="3359785" cy="604520"/>
          </a:xfrm>
          <a:prstGeom prst="rect">
            <a:avLst/>
          </a:prstGeom>
          <a:gradFill>
            <a:gsLst>
              <a:gs pos="80000">
                <a:schemeClr val="accent1">
                  <a:lumMod val="70000"/>
                  <a:lumOff val="30000"/>
                </a:schemeClr>
              </a:gs>
              <a:gs pos="20000">
                <a:schemeClr val="accent1"/>
              </a:gs>
            </a:gsLst>
            <a:lin ang="8100000" scaled="false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false" anchor="ctr" anchorCtr="false" forceAA="false" compatLnSpc="true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30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  <a:sym typeface="+mn-ea"/>
              </a:rPr>
              <a:t>公开形式不够多样</a:t>
            </a:r>
            <a:endParaRPr lang="zh-CN" altLang="en-US" b="1" spc="300">
              <a:solidFill>
                <a:schemeClr val="lt1">
                  <a:lumMod val="100000"/>
                </a:schemeClr>
              </a:solidFill>
              <a:uFillTx/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86656" y="1685936"/>
            <a:ext cx="242443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06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9145" y="2358390"/>
            <a:ext cx="516699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其他需要报告的事项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true"/>
      <p:bldP spid="5" grpId="0"/>
      <p:bldP spid="9" grpId="0"/>
      <p:bldP spid="17" grpId="0" bldLvl="0" animBg="true"/>
      <p:bldP spid="18" grpId="0" bldLvl="0" animBg="true"/>
      <p:bldP spid="19" grpId="0" bldLvl="0" animBg="true"/>
      <p:bldP spid="21" grpId="0" bldLvl="0" animBg="tru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ircle"/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-712219" y="1041314"/>
            <a:ext cx="4775374" cy="477537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/>
          <p:cNvSpPr/>
          <p:nvPr/>
        </p:nvSpPr>
        <p:spPr>
          <a:xfrm>
            <a:off x="-1206550" y="546981"/>
            <a:ext cx="5764036" cy="5764036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3431776" y="1124969"/>
            <a:ext cx="490913" cy="4909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s_1"/>
          <p:cNvSpPr txBox="true"/>
          <p:nvPr>
            <p:custDataLst>
              <p:tags r:id="rId1"/>
            </p:custDataLst>
          </p:nvPr>
        </p:nvSpPr>
        <p:spPr>
          <a:xfrm rot="16200000">
            <a:off x="2118834" y="1472484"/>
            <a:ext cx="923330" cy="285166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fals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s_2"/>
          <p:cNvSpPr txBox="true"/>
          <p:nvPr>
            <p:custDataLst>
              <p:tags r:id="rId2"/>
            </p:custDataLst>
          </p:nvPr>
        </p:nvSpPr>
        <p:spPr>
          <a:xfrm>
            <a:off x="1204694" y="3480457"/>
            <a:ext cx="329911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6946569" y="855973"/>
            <a:ext cx="20756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总体情况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true"/>
          <p:nvPr/>
        </p:nvSpPr>
        <p:spPr>
          <a:xfrm>
            <a:off x="6946265" y="1761490"/>
            <a:ext cx="4176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主动公开政府信息情况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TextBox 6"/>
          <p:cNvSpPr txBox="true"/>
          <p:nvPr/>
        </p:nvSpPr>
        <p:spPr>
          <a:xfrm>
            <a:off x="6944995" y="2667000"/>
            <a:ext cx="5977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收到和处理政府信息公开申请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PA-文本框 4"/>
          <p:cNvSpPr txBox="true"/>
          <p:nvPr>
            <p:custDataLst>
              <p:tags r:id="rId3"/>
            </p:custDataLst>
          </p:nvPr>
        </p:nvSpPr>
        <p:spPr>
          <a:xfrm>
            <a:off x="5680348" y="716182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"/>
          <p:cNvSpPr txBox="true"/>
          <p:nvPr>
            <p:custDataLst>
              <p:tags r:id="rId4"/>
            </p:custDataLst>
          </p:nvPr>
        </p:nvSpPr>
        <p:spPr>
          <a:xfrm>
            <a:off x="5680348" y="1675687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"/>
          <p:cNvSpPr txBox="true"/>
          <p:nvPr>
            <p:custDataLst>
              <p:tags r:id="rId5"/>
            </p:custDataLst>
          </p:nvPr>
        </p:nvSpPr>
        <p:spPr>
          <a:xfrm>
            <a:off x="5680348" y="263522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6"/>
          <p:cNvSpPr txBox="true"/>
          <p:nvPr/>
        </p:nvSpPr>
        <p:spPr>
          <a:xfrm>
            <a:off x="6946265" y="3678555"/>
            <a:ext cx="62452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政府信息公开行政复议、行政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诉讼情况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文本框 4"/>
          <p:cNvSpPr txBox="true"/>
          <p:nvPr>
            <p:custDataLst>
              <p:tags r:id="rId6"/>
            </p:custDataLst>
          </p:nvPr>
        </p:nvSpPr>
        <p:spPr>
          <a:xfrm>
            <a:off x="5680348" y="359479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PA-文本框 4"/>
          <p:cNvSpPr txBox="true"/>
          <p:nvPr>
            <p:custDataLst>
              <p:tags r:id="rId7"/>
            </p:custDataLst>
          </p:nvPr>
        </p:nvSpPr>
        <p:spPr>
          <a:xfrm>
            <a:off x="5680983" y="4554278"/>
            <a:ext cx="1264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05.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PA-文本框 4"/>
          <p:cNvSpPr txBox="true"/>
          <p:nvPr>
            <p:custDataLst>
              <p:tags r:id="rId8"/>
            </p:custDataLst>
          </p:nvPr>
        </p:nvSpPr>
        <p:spPr>
          <a:xfrm>
            <a:off x="5681618" y="5512493"/>
            <a:ext cx="1264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06.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6"/>
          <p:cNvSpPr txBox="true"/>
          <p:nvPr>
            <p:custDataLst>
              <p:tags r:id="rId9"/>
            </p:custDataLst>
          </p:nvPr>
        </p:nvSpPr>
        <p:spPr>
          <a:xfrm>
            <a:off x="6946265" y="4690110"/>
            <a:ext cx="450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存在的主要问题及改进情况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TextBox 6"/>
          <p:cNvSpPr txBox="true"/>
          <p:nvPr>
            <p:custDataLst>
              <p:tags r:id="rId10"/>
            </p:custDataLst>
          </p:nvPr>
        </p:nvSpPr>
        <p:spPr>
          <a:xfrm>
            <a:off x="6946265" y="5648960"/>
            <a:ext cx="4176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其他需要报告的事项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true"/>
      <p:bldP spid="22" grpId="0" animBg="true"/>
      <p:bldP spid="19" grpId="0" animBg="true"/>
      <p:bldP spid="20" grpId="0" animBg="true"/>
      <p:bldP spid="21" grpId="0" animBg="true"/>
      <p:bldP spid="5" grpId="0"/>
      <p:bldP spid="6" grpId="0"/>
      <p:bldP spid="7" grpId="0"/>
      <p:bldP spid="9" grpId="0"/>
      <p:bldP spid="11" grpId="0"/>
      <p:bldP spid="16" grpId="0"/>
      <p:bldP spid="4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7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4152214" y="26849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其他需要报告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的事项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PA-文本框 9"/>
          <p:cNvSpPr txBox="true"/>
          <p:nvPr>
            <p:custDataLst>
              <p:tags r:id="rId1"/>
            </p:custDataLst>
          </p:nvPr>
        </p:nvSpPr>
        <p:spPr>
          <a:xfrm>
            <a:off x="2301875" y="2572385"/>
            <a:ext cx="7657465" cy="17703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依据《政府信息公开信息处理费管理办法》（国办函〔2020〕109号）的规定，2023年度未收取政府信息公开信息处理费。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88409" y="279288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概述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PA-文本框 9"/>
          <p:cNvSpPr txBox="true"/>
          <p:nvPr>
            <p:custDataLst>
              <p:tags r:id="rId1"/>
            </p:custDataLst>
          </p:nvPr>
        </p:nvSpPr>
        <p:spPr>
          <a:xfrm>
            <a:off x="883285" y="1703705"/>
            <a:ext cx="10826115" cy="3928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本年度报告数据的统计期限为202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年1月1日至202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年12月31日。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本报告的电子版可在“中国·湖州”门户网站（www.huzhou.gov.cn）市交通运输局栏目和湖州市交通运输局门户网站（http://jtysj.huzhou.gov.cn）下载。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如对报告有任何疑问，请与湖州市交通运输局联系（地址：湖州市二环西路2008号，邮编：313000，电话：0572-2023237，传真：0572-2021663）。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true">
            <a:spLocks noChangeArrowheads="true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true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true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true"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true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true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true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true"/>
          <p:nvPr/>
        </p:nvSpPr>
        <p:spPr bwMode="auto">
          <a:xfrm>
            <a:off x="5858950" y="2358380"/>
            <a:ext cx="4000773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000" dirty="0">
                <a:solidFill>
                  <a:schemeClr val="accent2"/>
                </a:solidFill>
                <a:cs typeface="+mn-ea"/>
                <a:sym typeface="+mn-lt"/>
              </a:rPr>
              <a:t>总体情况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5" grpId="0"/>
      <p:bldP spid="9" grpId="0"/>
      <p:bldP spid="17" grpId="0" animBg="true"/>
      <p:bldP spid="18" grpId="0" animBg="true"/>
      <p:bldP spid="19" grpId="0" animBg="true"/>
      <p:bldP spid="21" grpId="0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219524" y="33961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总体情况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PA-文本框 6"/>
          <p:cNvSpPr txBox="true"/>
          <p:nvPr>
            <p:custDataLst>
              <p:tags r:id="rId1"/>
            </p:custDataLst>
          </p:nvPr>
        </p:nvSpPr>
        <p:spPr>
          <a:xfrm>
            <a:off x="144780" y="1260475"/>
            <a:ext cx="644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（一）积极做好主动公开，回应民生关切。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9"/>
          <p:cNvSpPr txBox="true"/>
          <p:nvPr/>
        </p:nvSpPr>
        <p:spPr>
          <a:xfrm>
            <a:off x="2035810" y="5050790"/>
            <a:ext cx="8093075" cy="155829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just"/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全年通过门户网站发布信息3286条，发布公开信息936条，发布政策文件解读6条，向社会公开征集调查11期。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 rot="10800000">
            <a:off x="7639368" y="4465638"/>
            <a:ext cx="4212590" cy="20574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8" h="324">
                <a:moveTo>
                  <a:pt x="0" y="0"/>
                </a:moveTo>
                <a:lnTo>
                  <a:pt x="2878" y="0"/>
                </a:lnTo>
                <a:lnTo>
                  <a:pt x="2878" y="324"/>
                </a:lnTo>
                <a:lnTo>
                  <a:pt x="0" y="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>
            <p:custDataLst>
              <p:tags r:id="rId3"/>
            </p:custDataLst>
          </p:nvPr>
        </p:nvSpPr>
        <p:spPr>
          <a:xfrm>
            <a:off x="144463" y="2497138"/>
            <a:ext cx="9022080" cy="119189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08" h="1877">
                <a:moveTo>
                  <a:pt x="0" y="0"/>
                </a:moveTo>
                <a:lnTo>
                  <a:pt x="9514" y="0"/>
                </a:lnTo>
                <a:lnTo>
                  <a:pt x="9789" y="0"/>
                </a:lnTo>
                <a:lnTo>
                  <a:pt x="12264" y="0"/>
                </a:lnTo>
                <a:lnTo>
                  <a:pt x="12995" y="0"/>
                </a:lnTo>
                <a:lnTo>
                  <a:pt x="13270" y="0"/>
                </a:lnTo>
                <a:cubicBezTo>
                  <a:pt x="13788" y="0"/>
                  <a:pt x="14208" y="420"/>
                  <a:pt x="14208" y="939"/>
                </a:cubicBezTo>
                <a:cubicBezTo>
                  <a:pt x="14208" y="1457"/>
                  <a:pt x="13788" y="1877"/>
                  <a:pt x="13270" y="1877"/>
                </a:cubicBezTo>
                <a:lnTo>
                  <a:pt x="12995" y="1877"/>
                </a:lnTo>
                <a:lnTo>
                  <a:pt x="12264" y="1877"/>
                </a:lnTo>
                <a:lnTo>
                  <a:pt x="11925" y="1877"/>
                </a:lnTo>
                <a:lnTo>
                  <a:pt x="11650" y="1877"/>
                </a:lnTo>
                <a:lnTo>
                  <a:pt x="11650" y="1874"/>
                </a:lnTo>
                <a:lnTo>
                  <a:pt x="10672" y="1874"/>
                </a:lnTo>
                <a:lnTo>
                  <a:pt x="9568" y="1874"/>
                </a:lnTo>
                <a:lnTo>
                  <a:pt x="9568" y="1550"/>
                </a:lnTo>
                <a:lnTo>
                  <a:pt x="10672" y="1550"/>
                </a:lnTo>
                <a:lnTo>
                  <a:pt x="11677" y="1550"/>
                </a:lnTo>
                <a:lnTo>
                  <a:pt x="11781" y="1550"/>
                </a:lnTo>
                <a:lnTo>
                  <a:pt x="11781" y="1553"/>
                </a:lnTo>
                <a:lnTo>
                  <a:pt x="11925" y="1553"/>
                </a:lnTo>
                <a:lnTo>
                  <a:pt x="12264" y="1553"/>
                </a:lnTo>
                <a:lnTo>
                  <a:pt x="12973" y="1553"/>
                </a:lnTo>
                <a:cubicBezTo>
                  <a:pt x="12989" y="1553"/>
                  <a:pt x="13005" y="1552"/>
                  <a:pt x="13020" y="1551"/>
                </a:cubicBezTo>
                <a:lnTo>
                  <a:pt x="13027" y="1551"/>
                </a:lnTo>
                <a:lnTo>
                  <a:pt x="13027" y="1553"/>
                </a:lnTo>
                <a:lnTo>
                  <a:pt x="13248" y="1553"/>
                </a:lnTo>
                <a:cubicBezTo>
                  <a:pt x="13588" y="1553"/>
                  <a:pt x="13863" y="1278"/>
                  <a:pt x="13863" y="939"/>
                </a:cubicBezTo>
                <a:cubicBezTo>
                  <a:pt x="13863" y="599"/>
                  <a:pt x="13588" y="324"/>
                  <a:pt x="13248" y="324"/>
                </a:cubicBezTo>
                <a:lnTo>
                  <a:pt x="13027" y="324"/>
                </a:lnTo>
                <a:lnTo>
                  <a:pt x="13027" y="326"/>
                </a:lnTo>
                <a:lnTo>
                  <a:pt x="13020" y="326"/>
                </a:lnTo>
                <a:cubicBezTo>
                  <a:pt x="13005" y="325"/>
                  <a:pt x="12989" y="324"/>
                  <a:pt x="12973" y="324"/>
                </a:cubicBezTo>
                <a:lnTo>
                  <a:pt x="12264" y="324"/>
                </a:lnTo>
                <a:lnTo>
                  <a:pt x="9789" y="324"/>
                </a:lnTo>
                <a:lnTo>
                  <a:pt x="9514" y="324"/>
                </a:lnTo>
                <a:lnTo>
                  <a:pt x="0" y="3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5"/>
          <p:cNvSpPr/>
          <p:nvPr>
            <p:custDataLst>
              <p:tags r:id="rId4"/>
            </p:custDataLst>
          </p:nvPr>
        </p:nvSpPr>
        <p:spPr>
          <a:xfrm>
            <a:off x="11820843" y="4395788"/>
            <a:ext cx="226695" cy="346075"/>
          </a:xfrm>
          <a:custGeom>
            <a:avLst/>
            <a:gdLst>
              <a:gd name="connsiteX0" fmla="*/ 222587 w 228229"/>
              <a:gd name="connsiteY0" fmla="*/ 120936 h 260315"/>
              <a:gd name="connsiteX1" fmla="*/ 14943 w 228229"/>
              <a:gd name="connsiteY1" fmla="*/ 1017 h 260315"/>
              <a:gd name="connsiteX2" fmla="*/ 893 w 228229"/>
              <a:gd name="connsiteY2" fmla="*/ 4779 h 260315"/>
              <a:gd name="connsiteX3" fmla="*/ -488 w 228229"/>
              <a:gd name="connsiteY3" fmla="*/ 9875 h 260315"/>
              <a:gd name="connsiteX4" fmla="*/ -488 w 228229"/>
              <a:gd name="connsiteY4" fmla="*/ 249714 h 260315"/>
              <a:gd name="connsiteX5" fmla="*/ 9847 w 228229"/>
              <a:gd name="connsiteY5" fmla="*/ 259954 h 260315"/>
              <a:gd name="connsiteX6" fmla="*/ 14943 w 228229"/>
              <a:gd name="connsiteY6" fmla="*/ 258572 h 260315"/>
              <a:gd name="connsiteX7" fmla="*/ 222587 w 228229"/>
              <a:gd name="connsiteY7" fmla="*/ 138653 h 260315"/>
              <a:gd name="connsiteX8" fmla="*/ 226407 w 228229"/>
              <a:gd name="connsiteY8" fmla="*/ 124756 h 260315"/>
              <a:gd name="connsiteX9" fmla="*/ 222587 w 228229"/>
              <a:gd name="connsiteY9" fmla="*/ 120936 h 2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229" h="260315">
                <a:moveTo>
                  <a:pt x="222587" y="120936"/>
                </a:moveTo>
                <a:lnTo>
                  <a:pt x="14943" y="1017"/>
                </a:lnTo>
                <a:cubicBezTo>
                  <a:pt x="10018" y="-1822"/>
                  <a:pt x="3732" y="-136"/>
                  <a:pt x="893" y="4779"/>
                </a:cubicBezTo>
                <a:cubicBezTo>
                  <a:pt x="-2" y="6331"/>
                  <a:pt x="-479" y="8084"/>
                  <a:pt x="-488" y="9875"/>
                </a:cubicBezTo>
                <a:lnTo>
                  <a:pt x="-488" y="249714"/>
                </a:lnTo>
                <a:cubicBezTo>
                  <a:pt x="-459" y="255391"/>
                  <a:pt x="4170" y="259982"/>
                  <a:pt x="9847" y="259954"/>
                </a:cubicBezTo>
                <a:cubicBezTo>
                  <a:pt x="11637" y="259944"/>
                  <a:pt x="13390" y="259468"/>
                  <a:pt x="14943" y="258572"/>
                </a:cubicBezTo>
                <a:lnTo>
                  <a:pt x="222587" y="138653"/>
                </a:lnTo>
                <a:cubicBezTo>
                  <a:pt x="227483" y="135871"/>
                  <a:pt x="229188" y="129642"/>
                  <a:pt x="226407" y="124756"/>
                </a:cubicBezTo>
                <a:cubicBezTo>
                  <a:pt x="225502" y="123165"/>
                  <a:pt x="224178" y="121841"/>
                  <a:pt x="222587" y="12093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任意多边形 34"/>
          <p:cNvSpPr/>
          <p:nvPr>
            <p:custDataLst>
              <p:tags r:id="rId5"/>
            </p:custDataLst>
          </p:nvPr>
        </p:nvSpPr>
        <p:spPr>
          <a:xfrm>
            <a:off x="3062288" y="3480118"/>
            <a:ext cx="4340225" cy="11931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35" h="1879">
                <a:moveTo>
                  <a:pt x="938" y="0"/>
                </a:moveTo>
                <a:lnTo>
                  <a:pt x="2318" y="0"/>
                </a:lnTo>
                <a:lnTo>
                  <a:pt x="2318" y="2"/>
                </a:lnTo>
                <a:lnTo>
                  <a:pt x="2462" y="2"/>
                </a:lnTo>
                <a:lnTo>
                  <a:pt x="2831" y="2"/>
                </a:lnTo>
                <a:lnTo>
                  <a:pt x="2831" y="2"/>
                </a:lnTo>
                <a:lnTo>
                  <a:pt x="2839" y="2"/>
                </a:lnTo>
                <a:lnTo>
                  <a:pt x="4461" y="2"/>
                </a:lnTo>
                <a:lnTo>
                  <a:pt x="4973" y="2"/>
                </a:lnTo>
                <a:lnTo>
                  <a:pt x="4973" y="326"/>
                </a:lnTo>
                <a:lnTo>
                  <a:pt x="4461" y="326"/>
                </a:lnTo>
                <a:lnTo>
                  <a:pt x="2839" y="326"/>
                </a:lnTo>
                <a:lnTo>
                  <a:pt x="2831" y="326"/>
                </a:lnTo>
                <a:lnTo>
                  <a:pt x="2831" y="326"/>
                </a:lnTo>
                <a:lnTo>
                  <a:pt x="2462" y="326"/>
                </a:lnTo>
                <a:lnTo>
                  <a:pt x="1702" y="326"/>
                </a:lnTo>
                <a:lnTo>
                  <a:pt x="1702" y="324"/>
                </a:lnTo>
                <a:lnTo>
                  <a:pt x="960" y="324"/>
                </a:lnTo>
                <a:cubicBezTo>
                  <a:pt x="620" y="324"/>
                  <a:pt x="345" y="599"/>
                  <a:pt x="345" y="938"/>
                </a:cubicBezTo>
                <a:cubicBezTo>
                  <a:pt x="345" y="1278"/>
                  <a:pt x="620" y="1553"/>
                  <a:pt x="960" y="1553"/>
                </a:cubicBezTo>
                <a:lnTo>
                  <a:pt x="3790" y="1553"/>
                </a:lnTo>
                <a:lnTo>
                  <a:pt x="3790" y="1552"/>
                </a:lnTo>
                <a:lnTo>
                  <a:pt x="4955" y="1552"/>
                </a:lnTo>
                <a:lnTo>
                  <a:pt x="4955" y="1553"/>
                </a:lnTo>
                <a:lnTo>
                  <a:pt x="6835" y="1553"/>
                </a:lnTo>
                <a:lnTo>
                  <a:pt x="6835" y="1877"/>
                </a:lnTo>
                <a:lnTo>
                  <a:pt x="4955" y="1877"/>
                </a:lnTo>
                <a:lnTo>
                  <a:pt x="4955" y="1879"/>
                </a:lnTo>
                <a:lnTo>
                  <a:pt x="4955" y="1879"/>
                </a:lnTo>
                <a:lnTo>
                  <a:pt x="2462" y="1879"/>
                </a:lnTo>
                <a:lnTo>
                  <a:pt x="1702" y="1879"/>
                </a:lnTo>
                <a:lnTo>
                  <a:pt x="1702" y="1877"/>
                </a:lnTo>
                <a:lnTo>
                  <a:pt x="938" y="1877"/>
                </a:lnTo>
                <a:cubicBezTo>
                  <a:pt x="420" y="1877"/>
                  <a:pt x="0" y="1457"/>
                  <a:pt x="0" y="938"/>
                </a:cubicBezTo>
                <a:cubicBezTo>
                  <a:pt x="0" y="420"/>
                  <a:pt x="420" y="0"/>
                  <a:pt x="9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序号"/>
          <p:cNvSpPr/>
          <p:nvPr>
            <p:custDataLst>
              <p:tags r:id="rId6"/>
            </p:custDataLst>
          </p:nvPr>
        </p:nvSpPr>
        <p:spPr>
          <a:xfrm>
            <a:off x="4333558" y="2346643"/>
            <a:ext cx="492760" cy="49276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false" anchor="ctr" anchorCtr="false" forceAA="false" compatLnSpc="true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chemeClr val="accent1"/>
                </a:solidFill>
                <a:sym typeface="+mn-ea"/>
              </a:rPr>
              <a:t>1</a:t>
            </a:r>
            <a:endParaRPr lang="en-US" altLang="zh-CN" sz="1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4" name="序号"/>
          <p:cNvSpPr/>
          <p:nvPr>
            <p:custDataLst>
              <p:tags r:id="rId7"/>
            </p:custDataLst>
          </p:nvPr>
        </p:nvSpPr>
        <p:spPr>
          <a:xfrm>
            <a:off x="5842953" y="3348673"/>
            <a:ext cx="492760" cy="49276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false" anchor="ctr" anchorCtr="false" forceAA="false" compatLnSpc="true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chemeClr val="accent2"/>
                </a:solidFill>
                <a:sym typeface="+mn-ea"/>
              </a:rPr>
              <a:t>2</a:t>
            </a:r>
            <a:endParaRPr lang="en-US" altLang="zh-CN" sz="14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6" name="序号"/>
          <p:cNvSpPr/>
          <p:nvPr>
            <p:custDataLst>
              <p:tags r:id="rId8"/>
            </p:custDataLst>
          </p:nvPr>
        </p:nvSpPr>
        <p:spPr>
          <a:xfrm>
            <a:off x="7348538" y="4332288"/>
            <a:ext cx="492760" cy="49276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false" anchor="ctr" anchorCtr="false" forceAA="false" compatLnSpc="true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chemeClr val="accent3"/>
                </a:solidFill>
                <a:sym typeface="+mn-ea"/>
              </a:rPr>
              <a:t>3</a:t>
            </a:r>
            <a:endParaRPr lang="en-US" altLang="zh-CN" sz="1400" b="1">
              <a:solidFill>
                <a:schemeClr val="accent3"/>
              </a:solidFill>
              <a:sym typeface="+mn-ea"/>
            </a:endParaRPr>
          </a:p>
        </p:txBody>
      </p:sp>
      <p:sp>
        <p:nvSpPr>
          <p:cNvPr id="37" name="标题"/>
          <p:cNvSpPr txBox="true"/>
          <p:nvPr>
            <p:custDataLst>
              <p:tags r:id="rId9"/>
            </p:custDataLst>
          </p:nvPr>
        </p:nvSpPr>
        <p:spPr>
          <a:xfrm>
            <a:off x="3860165" y="4010025"/>
            <a:ext cx="6551930" cy="407670"/>
          </a:xfrm>
          <a:prstGeom prst="rect">
            <a:avLst/>
          </a:prstGeom>
          <a:noFill/>
        </p:spPr>
        <p:txBody>
          <a:bodyPr wrap="square" lIns="0" tIns="0" rIns="0" bIns="0" rtlCol="0" anchor="b" anchorCtr="false"/>
          <a:lstStyle/>
          <a:p>
            <a:pPr lvl="0" algn="ctr"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保障政府信息公开的真实性、完整性、可读性、时效性</a:t>
            </a:r>
            <a:endParaRPr lang="zh-CN" altLang="en-US" sz="2000" b="1" spc="300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正文"/>
          <p:cNvSpPr txBox="true"/>
          <p:nvPr>
            <p:custDataLst>
              <p:tags r:id="rId10"/>
            </p:custDataLst>
          </p:nvPr>
        </p:nvSpPr>
        <p:spPr>
          <a:xfrm>
            <a:off x="2035810" y="1916430"/>
            <a:ext cx="5239385" cy="547370"/>
          </a:xfrm>
          <a:prstGeom prst="rect">
            <a:avLst/>
          </a:prstGeom>
          <a:noFill/>
        </p:spPr>
        <p:txBody>
          <a:bodyPr wrap="square" lIns="0" tIns="0" rIns="0" bIns="0" rtlCol="0" anchor="t" anchorCtr="false"/>
          <a:lstStyle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坚持以公开为常态、不公开为例外的工作原则</a:t>
            </a:r>
            <a:endParaRPr lang="zh-CN" altLang="en-US" sz="2000" spc="15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3" name="标题"/>
          <p:cNvSpPr txBox="true"/>
          <p:nvPr>
            <p:custDataLst>
              <p:tags r:id="rId11"/>
            </p:custDataLst>
          </p:nvPr>
        </p:nvSpPr>
        <p:spPr>
          <a:xfrm>
            <a:off x="2339975" y="3199765"/>
            <a:ext cx="6088380" cy="530860"/>
          </a:xfrm>
          <a:prstGeom prst="rect">
            <a:avLst/>
          </a:prstGeom>
          <a:noFill/>
        </p:spPr>
        <p:txBody>
          <a:bodyPr wrap="square" lIns="0" tIns="0" rIns="0" bIns="0" rtlCol="0" anchor="b" anchorCtr="false"/>
          <a:lstStyle/>
          <a:p>
            <a:pPr lvl="0" algn="ctr"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聚焦交通运输工作实际，</a:t>
            </a:r>
            <a:r>
              <a:rPr lang="zh-CN" altLang="en-US" sz="2000" dirty="0">
                <a:cs typeface="+mn-ea"/>
                <a:sym typeface="+mn-lt"/>
              </a:rPr>
              <a:t>行业重要政策文件、重大项目落地、重点财政信息等方面</a:t>
            </a:r>
            <a:endParaRPr lang="zh-CN" altLang="en-US" sz="2000" b="1" spc="300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  <a:p>
            <a:pPr lvl="0" algn="ctr">
              <a:buClrTx/>
              <a:buSzTx/>
              <a:buFontTx/>
            </a:pPr>
            <a:endParaRPr lang="zh-CN" altLang="en-US" sz="2000" b="1" spc="300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220159" y="369458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总体情况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PA-文本框 9"/>
          <p:cNvSpPr txBox="true"/>
          <p:nvPr>
            <p:custDataLst>
              <p:tags r:id="rId1"/>
            </p:custDataLst>
          </p:nvPr>
        </p:nvSpPr>
        <p:spPr>
          <a:xfrm>
            <a:off x="982345" y="4823460"/>
            <a:ext cx="10315575" cy="1291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2023年，我局共收到28件依申请公开，均为网络申请件，其中1件转2024年办理，现已办理完成。全部申请件已按照规范办理流程，在规定办结时间内完成办结，并按照要求将相关材料提供给申请人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PA-文本框 6"/>
          <p:cNvSpPr txBox="true"/>
          <p:nvPr>
            <p:custDataLst>
              <p:tags r:id="rId2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4" name="直接箭头连接符 183"/>
          <p:cNvCxnSpPr/>
          <p:nvPr>
            <p:custDataLst>
              <p:tags r:id="rId3"/>
            </p:custDataLst>
          </p:nvPr>
        </p:nvCxnSpPr>
        <p:spPr>
          <a:xfrm>
            <a:off x="1504315" y="2743200"/>
            <a:ext cx="9933305" cy="0"/>
          </a:xfrm>
          <a:prstGeom prst="straightConnector1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true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4493895" y="2032635"/>
            <a:ext cx="635" cy="93472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文"/>
          <p:cNvSpPr txBox="true"/>
          <p:nvPr>
            <p:custDataLst>
              <p:tags r:id="rId5"/>
            </p:custDataLst>
          </p:nvPr>
        </p:nvSpPr>
        <p:spPr>
          <a:xfrm>
            <a:off x="4324985" y="1500505"/>
            <a:ext cx="2160270" cy="865505"/>
          </a:xfrm>
          <a:prstGeom prst="rect">
            <a:avLst/>
          </a:prstGeom>
          <a:noFill/>
        </p:spPr>
        <p:txBody>
          <a:bodyPr wrap="square" lIns="0" tIns="0" rIns="0" bIns="0" rtlCol="0" anchor="b" anchorCtr="false">
            <a:norm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部分公开</a:t>
            </a:r>
            <a:r>
              <a:rPr lang="en-US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2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件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6"/>
            </p:custDataLst>
          </p:nvPr>
        </p:nvCxnSpPr>
        <p:spPr>
          <a:xfrm flipH="true">
            <a:off x="8981440" y="2698115"/>
            <a:ext cx="3810" cy="267335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文"/>
          <p:cNvSpPr txBox="true"/>
          <p:nvPr>
            <p:custDataLst>
              <p:tags r:id="rId7"/>
            </p:custDataLst>
          </p:nvPr>
        </p:nvSpPr>
        <p:spPr>
          <a:xfrm>
            <a:off x="7903210" y="1570355"/>
            <a:ext cx="2160270" cy="865505"/>
          </a:xfrm>
          <a:prstGeom prst="rect">
            <a:avLst/>
          </a:prstGeom>
          <a:noFill/>
        </p:spPr>
        <p:txBody>
          <a:bodyPr wrap="square" lIns="0" tIns="0" rIns="0" bIns="0" rtlCol="0" anchor="b" anchorCtr="false">
            <a:norm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结转下年</a:t>
            </a:r>
            <a:r>
              <a:rPr lang="en-US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1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件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cxnSp>
        <p:nvCxnSpPr>
          <p:cNvPr id="85" name="直接连接符 84"/>
          <p:cNvCxnSpPr/>
          <p:nvPr>
            <p:custDataLst>
              <p:tags r:id="rId8"/>
            </p:custDataLst>
          </p:nvPr>
        </p:nvCxnSpPr>
        <p:spPr>
          <a:xfrm flipV="true">
            <a:off x="6741795" y="3022600"/>
            <a:ext cx="3810" cy="112014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文"/>
          <p:cNvSpPr txBox="true"/>
          <p:nvPr>
            <p:custDataLst>
              <p:tags r:id="rId9"/>
            </p:custDataLst>
          </p:nvPr>
        </p:nvSpPr>
        <p:spPr>
          <a:xfrm>
            <a:off x="5701665" y="4343400"/>
            <a:ext cx="2160270" cy="77343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rm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不掌握信息</a:t>
            </a:r>
            <a:r>
              <a:rPr lang="en-US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1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件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cxnSp>
        <p:nvCxnSpPr>
          <p:cNvPr id="92" name="直接连接符 91"/>
          <p:cNvCxnSpPr/>
          <p:nvPr>
            <p:custDataLst>
              <p:tags r:id="rId10"/>
            </p:custDataLst>
          </p:nvPr>
        </p:nvCxnSpPr>
        <p:spPr>
          <a:xfrm flipV="true">
            <a:off x="2263775" y="3043555"/>
            <a:ext cx="635" cy="18415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文"/>
          <p:cNvSpPr txBox="true"/>
          <p:nvPr>
            <p:custDataLst>
              <p:tags r:id="rId11"/>
            </p:custDataLst>
          </p:nvPr>
        </p:nvSpPr>
        <p:spPr>
          <a:xfrm>
            <a:off x="1184275" y="3482975"/>
            <a:ext cx="2160270" cy="77343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rm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予以公开</a:t>
            </a:r>
            <a:r>
              <a:rPr lang="en-US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24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件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4427855" y="2961640"/>
            <a:ext cx="132080" cy="1320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rmAutofit fontScale="25000" lnSpcReduction="20000"/>
          </a:bodyPr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3"/>
            </p:custDataLst>
          </p:nvPr>
        </p:nvSpPr>
        <p:spPr>
          <a:xfrm>
            <a:off x="8917305" y="2961640"/>
            <a:ext cx="132080" cy="1320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rmAutofit fontScale="25000" lnSpcReduction="20000"/>
          </a:bodyPr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6677660" y="2961640"/>
            <a:ext cx="132080" cy="1320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rmAutofit fontScale="25000" lnSpcReduction="20000"/>
          </a:bodyPr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2197100" y="2961640"/>
            <a:ext cx="132080" cy="1320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false" anchor="ctr" anchorCtr="false" forceAA="false" compatLnSpc="true">
            <a:normAutofit fontScale="25000" lnSpcReduction="20000"/>
          </a:bodyPr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8" name="PA-文本框 6"/>
          <p:cNvSpPr txBox="true"/>
          <p:nvPr>
            <p:custDataLst>
              <p:tags r:id="rId16"/>
            </p:custDataLst>
          </p:nvPr>
        </p:nvSpPr>
        <p:spPr>
          <a:xfrm>
            <a:off x="144780" y="1231900"/>
            <a:ext cx="644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（二）规范依申请公开办理，保障公众权益。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7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4152214" y="370728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总体情况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Oval 14"/>
          <p:cNvSpPr>
            <a:spLocks noChangeAspect="true"/>
          </p:cNvSpPr>
          <p:nvPr/>
        </p:nvSpPr>
        <p:spPr>
          <a:xfrm>
            <a:off x="1161588" y="2656775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12"/>
          <p:cNvSpPr/>
          <p:nvPr/>
        </p:nvSpPr>
        <p:spPr>
          <a:xfrm>
            <a:off x="2294428" y="3349560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638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Oval 14"/>
          <p:cNvSpPr>
            <a:spLocks noChangeAspect="true"/>
          </p:cNvSpPr>
          <p:nvPr/>
        </p:nvSpPr>
        <p:spPr>
          <a:xfrm>
            <a:off x="5123988" y="3349560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14"/>
          <p:cNvSpPr>
            <a:spLocks noChangeAspect="true"/>
          </p:cNvSpPr>
          <p:nvPr/>
        </p:nvSpPr>
        <p:spPr>
          <a:xfrm>
            <a:off x="8857153" y="2134805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false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67"/>
          <p:cNvSpPr/>
          <p:nvPr/>
        </p:nvSpPr>
        <p:spPr>
          <a:xfrm>
            <a:off x="6075853" y="2473895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6386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A-文本框 42"/>
          <p:cNvSpPr txBox="true"/>
          <p:nvPr>
            <p:custDataLst>
              <p:tags r:id="rId1"/>
            </p:custDataLst>
          </p:nvPr>
        </p:nvSpPr>
        <p:spPr>
          <a:xfrm>
            <a:off x="326390" y="3930015"/>
            <a:ext cx="2614930" cy="1170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just"/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健全完善系统依申请公开办理制度、政策文件解读制度等制度体系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42"/>
          <p:cNvSpPr txBox="true"/>
          <p:nvPr>
            <p:custDataLst>
              <p:tags r:id="rId2"/>
            </p:custDataLst>
          </p:nvPr>
        </p:nvSpPr>
        <p:spPr>
          <a:xfrm>
            <a:off x="3710940" y="4603115"/>
            <a:ext cx="4150995" cy="1529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完善</a:t>
            </a:r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《湖州市交通运输局政府信息公开指南》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《湖州市交通运输局政府信息公开目录》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，制定出台</a:t>
            </a:r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《湖州市交通运输局政府信息公开管理办法（试行）》</a:t>
            </a:r>
            <a:endParaRPr lang="zh-CN" altLang="en-US" sz="18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PA-文本框 42"/>
          <p:cNvSpPr txBox="true"/>
          <p:nvPr>
            <p:custDataLst>
              <p:tags r:id="rId3"/>
            </p:custDataLst>
          </p:nvPr>
        </p:nvSpPr>
        <p:spPr>
          <a:xfrm>
            <a:off x="8147685" y="3349625"/>
            <a:ext cx="3660140" cy="1889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进一步规范全市交通运输行业政府信息公开工作，确保我局政府信息公开及时、安全、准确，切实保障公民、法人和其他组织对行政活动的知情权和监督权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文本框 6"/>
          <p:cNvSpPr txBox="true"/>
          <p:nvPr>
            <p:custDataLst>
              <p:tags r:id="rId4"/>
            </p:custDataLst>
          </p:nvPr>
        </p:nvSpPr>
        <p:spPr>
          <a:xfrm>
            <a:off x="144780" y="1231900"/>
            <a:ext cx="644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（三）加强政务信息管理，提升公开质量。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true"/>
      <p:bldP spid="3" grpId="0" animBg="true"/>
      <p:bldP spid="4" grpId="0" animBg="true"/>
      <p:bldP spid="5" grpId="0" animBg="true"/>
      <p:bldP spid="6" grpId="0" animBg="true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401208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总体情况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PA-文本框 6"/>
          <p:cNvSpPr txBox="true"/>
          <p:nvPr>
            <p:custDataLst>
              <p:tags r:id="rId1"/>
            </p:custDataLst>
          </p:nvPr>
        </p:nvSpPr>
        <p:spPr>
          <a:xfrm>
            <a:off x="144780" y="1231900"/>
            <a:ext cx="644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（四）优化政务平台建设，拓展公开渠道。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true"/>
          <p:nvPr>
            <p:custDataLst>
              <p:tags r:id="rId2"/>
            </p:custDataLst>
          </p:nvPr>
        </p:nvSpPr>
        <p:spPr>
          <a:xfrm>
            <a:off x="7177405" y="4656773"/>
            <a:ext cx="2074545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“湖州交通执法”抖音2023年度发布抖音数量</a:t>
            </a:r>
            <a:r>
              <a:rPr lang="en-US" altLang="zh-CN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148</a:t>
            </a:r>
            <a:r>
              <a:rPr lang="zh-CN" altLang="en-US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条，流量总量</a:t>
            </a:r>
            <a:r>
              <a:rPr lang="en-US" altLang="zh-CN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4600</a:t>
            </a:r>
            <a:r>
              <a:rPr lang="zh-CN" altLang="en-US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余万</a:t>
            </a:r>
            <a:endParaRPr lang="zh-CN" altLang="en-US" sz="16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36" name="文本框 35"/>
          <p:cNvSpPr txBox="true"/>
          <p:nvPr>
            <p:custDataLst>
              <p:tags r:id="rId3"/>
            </p:custDataLst>
          </p:nvPr>
        </p:nvSpPr>
        <p:spPr>
          <a:xfrm>
            <a:off x="2573655" y="4656773"/>
            <a:ext cx="2074545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网站改版升级，精简融合栏目，进一步优化完善政府门户网站</a:t>
            </a:r>
            <a:endParaRPr lang="zh-CN" altLang="en-US" sz="16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true"/>
          <p:nvPr>
            <p:custDataLst>
              <p:tags r:id="rId4"/>
            </p:custDataLst>
          </p:nvPr>
        </p:nvSpPr>
        <p:spPr>
          <a:xfrm>
            <a:off x="4875530" y="4656773"/>
            <a:ext cx="2074545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false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2023年度湖州交通运输微信公众号发布信息496条、新增订阅数2400余人</a:t>
            </a:r>
            <a:r>
              <a:rPr lang="zh-CN" altLang="en-US" sz="1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。</a:t>
            </a:r>
            <a:endParaRPr lang="zh-CN" altLang="en-US" sz="12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弧形 40"/>
          <p:cNvSpPr/>
          <p:nvPr>
            <p:custDataLst>
              <p:tags r:id="rId5"/>
            </p:custDataLst>
          </p:nvPr>
        </p:nvSpPr>
        <p:spPr>
          <a:xfrm flipV="true">
            <a:off x="7050405" y="2032318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pic>
        <p:nvPicPr>
          <p:cNvPr id="86" name="图片 85" descr="343439383331313b343532303032373bbfcdbba7b5b5b0b8"/>
          <p:cNvPicPr>
            <a:picLocks noChangeAspect="true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8785" y="2756218"/>
            <a:ext cx="311150" cy="311150"/>
          </a:xfrm>
          <a:prstGeom prst="rect">
            <a:avLst/>
          </a:prstGeom>
          <a:effectLst>
            <a:outerShdw blurRad="50800" dist="38100" dir="5400000" algn="t" rotWithShape="0">
              <a:schemeClr val="accent3">
                <a:lumMod val="75000"/>
                <a:alpha val="20000"/>
              </a:schemeClr>
            </a:outerShdw>
          </a:effectLst>
        </p:spPr>
      </p:pic>
      <p:sp>
        <p:nvSpPr>
          <p:cNvPr id="45" name="弧形 44"/>
          <p:cNvSpPr/>
          <p:nvPr>
            <p:custDataLst>
              <p:tags r:id="rId9"/>
            </p:custDataLst>
          </p:nvPr>
        </p:nvSpPr>
        <p:spPr>
          <a:xfrm flipV="true">
            <a:off x="2446655" y="2032318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50" name="弧形 49"/>
          <p:cNvSpPr/>
          <p:nvPr>
            <p:custDataLst>
              <p:tags r:id="rId10"/>
            </p:custDataLst>
          </p:nvPr>
        </p:nvSpPr>
        <p:spPr>
          <a:xfrm flipV="true">
            <a:off x="4748530" y="2032318"/>
            <a:ext cx="2327910" cy="2327910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pic>
        <p:nvPicPr>
          <p:cNvPr id="51" name="图片 50" descr="343435383038363b343532323339393bd6b4d0d0d5aad2aa"/>
          <p:cNvPicPr>
            <a:picLocks noChangeAspect="true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6910" y="2756218"/>
            <a:ext cx="311150" cy="311150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75000"/>
                <a:alpha val="20000"/>
              </a:schemeClr>
            </a:outerShdw>
          </a:effectLst>
        </p:spPr>
      </p:pic>
      <p:pic>
        <p:nvPicPr>
          <p:cNvPr id="55" name="图片 54" descr="qrcode_for_gh_4e167873d52a_25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9880" y="2652395"/>
            <a:ext cx="1045210" cy="1045210"/>
          </a:xfrm>
          <a:prstGeom prst="rect">
            <a:avLst/>
          </a:prstGeom>
        </p:spPr>
      </p:pic>
      <p:pic>
        <p:nvPicPr>
          <p:cNvPr id="56" name="图片 55" descr="交通执法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0485" y="2649855"/>
            <a:ext cx="1090930" cy="1090930"/>
          </a:xfrm>
          <a:prstGeom prst="rect">
            <a:avLst/>
          </a:prstGeom>
        </p:spPr>
      </p:pic>
      <p:pic>
        <p:nvPicPr>
          <p:cNvPr id="57" name="图片 56" descr="网站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9160" y="2767330"/>
            <a:ext cx="2479040" cy="814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691710" y="-2290885"/>
            <a:ext cx="17955869" cy="13898750"/>
            <a:chOff x="-1691710" y="-2304740"/>
            <a:chExt cx="17955869" cy="13898750"/>
          </a:xfrm>
        </p:grpSpPr>
        <p:sp>
          <p:nvSpPr>
            <p:cNvPr id="1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9"/>
            <p:cNvSpPr/>
            <p:nvPr/>
          </p:nvSpPr>
          <p:spPr>
            <a:xfrm>
              <a:off x="4152214" y="38914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总体情况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fals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-文本框 9"/>
          <p:cNvSpPr txBox="true"/>
          <p:nvPr>
            <p:custDataLst>
              <p:tags r:id="rId1"/>
            </p:custDataLst>
          </p:nvPr>
        </p:nvSpPr>
        <p:spPr>
          <a:xfrm>
            <a:off x="876300" y="2051685"/>
            <a:ext cx="10011410" cy="1529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主要领导统筹，分管领导督促、业务处室牵头、具体人员落实，建立完备的工作责任闭环体系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将信息公开工作纳入全系统各单位年度工作目标，压实信息公开具体责任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主动公开热线、受理机构、地址等信息，畅通政府工作及信息公开的投诉举报渠道，确保群众可通过热线电话、网络、当面等渠道监督评议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true"/>
          <p:nvPr/>
        </p:nvSpPr>
        <p:spPr>
          <a:xfrm>
            <a:off x="107505" y="18963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PA-文本框 6"/>
          <p:cNvSpPr txBox="true"/>
          <p:nvPr>
            <p:custDataLst>
              <p:tags r:id="rId2"/>
            </p:custDataLst>
          </p:nvPr>
        </p:nvSpPr>
        <p:spPr>
          <a:xfrm>
            <a:off x="144780" y="1231900"/>
            <a:ext cx="644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（五）突出组织保障有力，促进公开落地。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 descr="民呼我为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3581400"/>
            <a:ext cx="9624695" cy="29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4" grpId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PA" val="v5.1.0"/>
  <p:tag name="KSO_WM_BEAUTIFY_FLAG" val=""/>
</p:tagLst>
</file>

<file path=ppt/tags/tag12.xml><?xml version="1.0" encoding="utf-8"?>
<p:tagLst xmlns:p="http://schemas.openxmlformats.org/presentationml/2006/main">
  <p:tag name="PA" val="v5.1.0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5_2*m_h_i*1_3_2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UNIT_TYPE" val="m_h_i"/>
  <p:tag name="KSO_WM_UNIT_INDEX" val="1_3_2"/>
  <p:tag name="KSO_WM_UNIT_FILL_FORE_SCHEMECOLOR_INDEX" val="7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5_2*m_h_i*1_1_2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UNIT_TYPE" val="m_h_i"/>
  <p:tag name="KSO_WM_UNIT_INDEX" val="1_1_2"/>
  <p:tag name="KSO_WM_UNIT_FILL_FORE_SCHEMECOLOR_INDEX" val="5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5_2*m_h_i*1_3_3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UNIT_TYPE" val="m_h_i"/>
  <p:tag name="KSO_WM_UNIT_INDEX" val="1_3_3"/>
  <p:tag name="KSO_WM_UNIT_FILL_FORE_SCHEMECOLOR_INDEX" val="7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5_2*m_h_i*1_2_2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UNIT_TYPE" val="m_h_i"/>
  <p:tag name="KSO_WM_UNIT_INDEX" val="1_2_2"/>
  <p:tag name="KSO_WM_UNIT_FILL_FORE_SCHEMECOLOR_INDEX" val="6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1065_2*m_h_i*1_1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PRESET_TEXT" val="1"/>
  <p:tag name="KSO_WM_UNIT_LINE_FORE_SCHEMECOLOR_INDEX" val="5"/>
  <p:tag name="KSO_WM_UNIT_TEXT_FILL_FORE_SCHEMECOLOR_INDEX" val="5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1065_2*m_h_i*1_2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PRESET_TEXT" val="2"/>
  <p:tag name="KSO_WM_UNIT_LINE_FORE_SCHEMECOLOR_INDEX" val="6"/>
  <p:tag name="KSO_WM_UNIT_TEXT_FILL_FORE_SCHEMECOLOR_INDEX" val="6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31065_2*m_h_i*1_3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PRESET_TEXT" val="3"/>
  <p:tag name="KSO_WM_UNIT_LINE_FORE_SCHEMECOLOR_INDEX" val="7"/>
  <p:tag name="KSO_WM_UNIT_TEXT_FILL_FORE_SCHEMECOLOR_INDEX" val="7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065_2*m_h_a*1_3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11"/>
  <p:tag name="KSO_WM_UNIT_PRESET_TEXT" val="添加标题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065_2*m_h_f*1_1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34"/>
  <p:tag name="KSO_WM_UNIT_PRESET_TEXT" val="单击此处输入你的智能图形项正文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5_2*m_h_a*1_2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14"/>
  <p:tag name="KSO_WM_UNIT_PRESET_TEXT" val="添加标题"/>
  <p:tag name="KSO_WM_DIAGRAM_MAX_ITEMCNT" val="6"/>
  <p:tag name="KSO_WM_DIAGRAM_MIN_ITEMCNT" val="2"/>
  <p:tag name="KSO_WM_DIAGRAM_VIRTUALLY_FRAME" val="{&quot;height&quot;:385.549987792968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PA" val="v5.1.0"/>
</p:tagLst>
</file>

<file path=ppt/tags/tag24.xml><?xml version="1.0" encoding="utf-8"?>
<p:tagLst xmlns:p="http://schemas.openxmlformats.org/presentationml/2006/main">
  <p:tag name="PA" val="v5.1.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5_3*m_i*1_1"/>
  <p:tag name="KSO_WM_TEMPLATE_CATEGORY" val="diagram"/>
  <p:tag name="KSO_WM_TEMPLATE_INDEX" val="20230965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5_3*m_h_i*1_2_2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2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65_3*m_h_a*1_2_1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DIAGRAM_GROUP_CODE" val="m1-1"/>
  <p:tag name="KSO_WM_UNIT_PRESET_TEXT" val="单击此处输入项正文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5_3*m_h_i*1_4_1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4_1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0965_3*m_h_a*1_4_1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DIAGRAM_GROUP_CODE" val="m1-1"/>
  <p:tag name="KSO_WM_UNIT_PRESET_TEXT" val="单击此处输入项正文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PA" val="v5.1.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5_3*m_h_i*1_3_1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3_1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65_3*m_h_a*1_3_1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DIAGRAM_GROUP_CODE" val="m1-1"/>
  <p:tag name="KSO_WM_UNIT_PRESET_TEXT" val="单击此处输入项正文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5_3*m_h_i*1_1_2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2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2"/>
  <p:tag name="KSO_WM_UNIT_ID" val="diagram20230965_3*m_h_a*1_1_2"/>
  <p:tag name="KSO_WM_TEMPLATE_CATEGORY" val="diagram"/>
  <p:tag name="KSO_WM_TEMPLATE_INDEX" val="20230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DIAGRAM_GROUP_CODE" val="m1-1"/>
  <p:tag name="KSO_WM_UNIT_PRESET_TEXT" val="单击此处输入项正文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5_3*m_h_i*1_2_1"/>
  <p:tag name="KSO_WM_TEMPLATE_CATEGORY" val="diagram"/>
  <p:tag name="KSO_WM_TEMPLATE_INDEX" val="202309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1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5_3*m_h_i*1_4_2"/>
  <p:tag name="KSO_WM_TEMPLATE_CATEGORY" val="diagram"/>
  <p:tag name="KSO_WM_TEMPLATE_INDEX" val="202309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4_2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5_3*m_h_i*1_3_2"/>
  <p:tag name="KSO_WM_TEMPLATE_CATEGORY" val="diagram"/>
  <p:tag name="KSO_WM_TEMPLATE_INDEX" val="202309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3_2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5_3*m_h_i*1_1_1"/>
  <p:tag name="KSO_WM_TEMPLATE_CATEGORY" val="diagram"/>
  <p:tag name="KSO_WM_TEMPLATE_INDEX" val="202309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1"/>
  <p:tag name="KSO_WM_UNIT_LINE_FORE_SCHEMECOLOR_INDEX" val="5"/>
  <p:tag name="KSO_WM_DIAGRAM_MAX_ITEMCNT" val="12"/>
  <p:tag name="KSO_WM_DIAGRAM_MIN_ITEMCNT" val="2"/>
  <p:tag name="KSO_WM_DIAGRAM_VIRTUALLY_FRAME" val="{&quot;height&quot;:390.20001220703125,&quot;width&quot;:878.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PA" val="v5.1.0"/>
  <p:tag name="KSO_WM_BEAUTIFY_FLAG" val=""/>
</p:tagLst>
</file>

<file path=ppt/tags/tag39.xml><?xml version="1.0" encoding="utf-8"?>
<p:tagLst xmlns:p="http://schemas.openxmlformats.org/presentationml/2006/main">
  <p:tag name="PA" val="v5.1.2"/>
</p:tagLst>
</file>

<file path=ppt/tags/tag4.xml><?xml version="1.0" encoding="utf-8"?>
<p:tagLst xmlns:p="http://schemas.openxmlformats.org/presentationml/2006/main">
  <p:tag name="PA" val="v5.1.2"/>
</p:tagLst>
</file>

<file path=ppt/tags/tag40.xml><?xml version="1.0" encoding="utf-8"?>
<p:tagLst xmlns:p="http://schemas.openxmlformats.org/presentationml/2006/main">
  <p:tag name="PA" val="v5.1.2"/>
</p:tagLst>
</file>

<file path=ppt/tags/tag41.xml><?xml version="1.0" encoding="utf-8"?>
<p:tagLst xmlns:p="http://schemas.openxmlformats.org/presentationml/2006/main">
  <p:tag name="PA" val="v5.1.2"/>
</p:tagLst>
</file>

<file path=ppt/tags/tag42.xml><?xml version="1.0" encoding="utf-8"?>
<p:tagLst xmlns:p="http://schemas.openxmlformats.org/presentationml/2006/main">
  <p:tag name="PA" val="v5.1.0"/>
  <p:tag name="KSO_WM_BEAUTIFY_FLAG" val=""/>
</p:tagLst>
</file>

<file path=ppt/tags/tag43.xml><?xml version="1.0" encoding="utf-8"?>
<p:tagLst xmlns:p="http://schemas.openxmlformats.org/presentationml/2006/main">
  <p:tag name="PA" val="v5.1.0"/>
  <p:tag name="KSO_WM_BEAUTIFY_FLAG" val=""/>
</p:tagLst>
</file>

<file path=ppt/tags/tag4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UNIT_LINE_FORE_SCHEMECOLOR_INDEX" val="7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8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3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UNIT_LINE_FORE_SCHEMECOLOR_INDEX" val="5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.xml><?xml version="1.0" encoding="utf-8"?>
<p:tagLst xmlns:p="http://schemas.openxmlformats.org/presentationml/2006/main">
  <p:tag name="PA" val="v5.1.2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UNIT_LINE_FORE_SCHEMECOLOR_INDEX" val="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2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2.xml><?xml version="1.0" encoding="utf-8"?>
<p:tagLst xmlns:p="http://schemas.openxmlformats.org/presentationml/2006/main">
  <p:tag name="PA" val="v5.1.0"/>
</p:tagLst>
</file>

<file path=ppt/tags/tag53.xml><?xml version="1.0" encoding="utf-8"?>
<p:tagLst xmlns:p="http://schemas.openxmlformats.org/presentationml/2006/main">
  <p:tag name="PA" val="v5.1.0"/>
  <p:tag name="KSO_WM_BEAUTIFY_FLAG" val=""/>
</p:tagLst>
</file>

<file path=ppt/tags/tag54.xml><?xml version="1.0" encoding="utf-8"?>
<p:tagLst xmlns:p="http://schemas.openxmlformats.org/presentationml/2006/main">
  <p:tag name="TABLE_ENDDRAG_ORIGIN_RECT" val="516*498"/>
  <p:tag name="TABLE_ENDDRAG_RECT" val="244*16*516*498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1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2"/>
  <p:tag name="KSO_WM_UNIT_FILL_FORE_SCHEMECOLOR_INDEX" val="5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-0.15000000596046448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2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2"/>
  <p:tag name="KSO_WM_UNIT_FILL_FORE_SCHEMECOLOR_INDEX" val="6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-0.25,&quot;colorType&quot;:1,&quot;foreColorIndex&quot;:6,&quot;pos&quot;:0,&quot;transparency&quot;:0},{&quot;brightness&quot;:-0.10000000149011612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1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3"/>
  <p:tag name="KSO_WM_UNIT_LINE_FORE_SCHEMECOLOR_INDEX" val="5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1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1"/>
  <p:tag name="KSO_WM_UNIT_FILL_FORE_SCHEMECOLOR_INDEX" val="5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2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3"/>
  <p:tag name="KSO_WM_UNIT_LINE_FORE_SCHEMECOLOR_INDEX" val="6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PA" val="v5.1.2"/>
</p:tagLst>
</file>

<file path=ppt/tags/tag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3*l_h_i*1_2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1"/>
  <p:tag name="KSO_WM_UNIT_FILL_FORE_SCHEMECOLOR_INDEX" val="6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0.25,&quot;colorType&quot;:1,&quot;foreColorIndex&quot;:6,&quot;pos&quot;:0,&quot;transparency&quot;:0},{&quot;brightness&quot;:0.15000000596046448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57_3*l_h_f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，文字是您思想的提炼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57_3*l_h_f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，文字是您思想的提炼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57_3*l_h_a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添加标题"/>
  <p:tag name="KSO_WM_UNIT_FILL_FORE_SCHEMECOLOR_INDEX" val="6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0.30000001192092896,&quot;colorType&quot;:1,&quot;foreColorIndex&quot;:6,&quot;pos&quot;:0.800000011920929,&quot;transparency&quot;:0},{&quot;brightness&quot;:0,&quot;colorType&quot;:1,&quot;foreColorIndex&quot;:6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57_3*l_h_a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添加标题"/>
  <p:tag name="KSO_WM_UNIT_FILL_FORE_SCHEMECOLOR_INDEX" val="5"/>
  <p:tag name="KSO_WM_DIAGRAM_MAX_ITEMCNT" val="6"/>
  <p:tag name="KSO_WM_DIAGRAM_MIN_ITEMCNT" val="2"/>
  <p:tag name="KSO_WM_DIAGRAM_VIRTUALLY_FRAME" val="{&quot;height&quot;:361.29998779296875,&quot;width&quot;:821.75}"/>
  <p:tag name="KSO_WM_DIAGRAM_COLOR_MATCH_VALUE" val="{&quot;shape&quot;:{&quot;fill&quot;:{&quot;gradient&quot;:[{&quot;brightness&quot;:0.30000001192092896,&quot;colorType&quot;:1,&quot;foreColorIndex&quot;:5,&quot;pos&quot;:0.800000011920929,&quot;transparency&quot;:0},{&quot;brightness&quot;:0,&quot;colorType&quot;:1,&quot;foreColorIndex&quot;:5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PA" val="v5.1.0"/>
</p:tagLst>
</file>

<file path=ppt/tags/tag7.xml><?xml version="1.0" encoding="utf-8"?>
<p:tagLst xmlns:p="http://schemas.openxmlformats.org/presentationml/2006/main">
  <p:tag name="PA" val="v5.1.2"/>
  <p:tag name="KSO_WM_BEAUTIFY_FLAG" val=""/>
</p:tagLst>
</file>

<file path=ppt/tags/tag8.xml><?xml version="1.0" encoding="utf-8"?>
<p:tagLst xmlns:p="http://schemas.openxmlformats.org/presentationml/2006/main">
  <p:tag name="PA" val="v5.1.2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961"/>
      </a:accent1>
      <a:accent2>
        <a:srgbClr val="120F2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4vy2nr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>自定义</PresentationFormat>
  <Paragraphs>260</Paragraphs>
  <Slides>20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Helvetica Light</vt:lpstr>
      <vt:lpstr>Source Han Sans CN Normal</vt:lpstr>
      <vt:lpstr>Wingdings</vt:lpstr>
      <vt:lpstr>微软雅黑</vt:lpstr>
      <vt:lpstr>黑体</vt:lpstr>
      <vt:lpstr>Segoe UI Light</vt:lpstr>
      <vt:lpstr>Noto Music</vt:lpstr>
      <vt:lpstr>仿宋_GB2312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huzhou</cp:lastModifiedBy>
  <cp:revision>25</cp:revision>
  <dcterms:created xsi:type="dcterms:W3CDTF">2024-01-22T03:34:30Z</dcterms:created>
  <dcterms:modified xsi:type="dcterms:W3CDTF">2024-01-22T03:34:30Z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F995FF023DBD4AB48DEEB9136BA099F5_12</vt:lpwstr>
  </property>
  <property fmtid="{D5CDD505-2E9C-101B-9397-08002B2CF9AE}" pid="3" name="KSOProductBuildVer">
    <vt:lpwstr>2052-11.8.2.9695</vt:lpwstr>
  </property>
</Properties>
</file>