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6"/>
  </p:notesMasterIdLst>
  <p:handoutMasterIdLst>
    <p:handoutMasterId r:id="rId17"/>
  </p:handoutMasterIdLst>
  <p:sldIdLst>
    <p:sldId id="256" r:id="rId4"/>
    <p:sldId id="689" r:id="rId5"/>
    <p:sldId id="772" r:id="rId6"/>
    <p:sldId id="793" r:id="rId7"/>
    <p:sldId id="790" r:id="rId8"/>
    <p:sldId id="791" r:id="rId9"/>
    <p:sldId id="792" r:id="rId10"/>
    <p:sldId id="771" r:id="rId11"/>
    <p:sldId id="774" r:id="rId12"/>
    <p:sldId id="775" r:id="rId13"/>
    <p:sldId id="776" r:id="rId14"/>
    <p:sldId id="777" r:id="rId15"/>
  </p:sldIdLst>
  <p:sldSz cx="12192000" cy="6858000"/>
  <p:notesSz cx="6735445" cy="9865995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 xiaozhen" initials="yx" lastIdx="1" clrIdx="0"/>
  <p:cmAuthor id="2" name="益财" initials="益财" lastIdx="1" clrIdx="1"/>
  <p:cmAuthor id="3" name="唐仲志" initials="唐仲志" lastIdx="2" clrIdx="2"/>
  <p:cmAuthor id="4" name="刘乾勇" initials="刘乾勇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17FDB"/>
    <a:srgbClr val="50C28B"/>
    <a:srgbClr val="FF535C"/>
    <a:srgbClr val="2EA8FE"/>
    <a:srgbClr val="0B6AC1"/>
    <a:srgbClr val="3084F6"/>
    <a:srgbClr val="A40C04"/>
    <a:srgbClr val="86260C"/>
    <a:srgbClr val="2A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4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240" y="184"/>
      </p:cViewPr>
      <p:guideLst>
        <p:guide orient="horz" pos="1758"/>
        <p:guide pos="41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3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912138" y="296426"/>
            <a:ext cx="6022062" cy="4247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b="1" dirty="0" smtClean="0">
                <a:gradFill>
                  <a:gsLst>
                    <a:gs pos="82000">
                      <a:srgbClr val="2A94F4"/>
                    </a:gs>
                    <a:gs pos="28000">
                      <a:srgbClr val="0967BD"/>
                    </a:gs>
                  </a:gsLst>
                  <a:lin ang="2700000" scaled="1"/>
                </a:gradFill>
                <a:latin typeface="+mj-ea"/>
                <a:ea typeface="+mj-ea"/>
              </a:defRPr>
            </a:lvl1pPr>
          </a:lstStyle>
          <a:p>
            <a:pPr marL="0"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pic>
        <p:nvPicPr>
          <p:cNvPr id="2" name="图片 1" descr="司法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740" y="0"/>
            <a:ext cx="708025" cy="7575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95CF-2BD6-4B1E-916E-A403FA02AF1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4BBC1-43EE-42E7-A053-486FF434BA5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任意多边形: 形状 45"/>
          <p:cNvSpPr/>
          <p:nvPr/>
        </p:nvSpPr>
        <p:spPr>
          <a:xfrm>
            <a:off x="7877810" y="0"/>
            <a:ext cx="4622800" cy="6858000"/>
          </a:xfrm>
          <a:custGeom>
            <a:avLst/>
            <a:gdLst>
              <a:gd name="connsiteX0" fmla="*/ 263626 w 5483203"/>
              <a:gd name="connsiteY0" fmla="*/ 0 h 6858001"/>
              <a:gd name="connsiteX1" fmla="*/ 5483203 w 5483203"/>
              <a:gd name="connsiteY1" fmla="*/ 0 h 6858001"/>
              <a:gd name="connsiteX2" fmla="*/ 5483203 w 5483203"/>
              <a:gd name="connsiteY2" fmla="*/ 6858001 h 6858001"/>
              <a:gd name="connsiteX3" fmla="*/ 0 w 5483203"/>
              <a:gd name="connsiteY3" fmla="*/ 6858001 h 6858001"/>
              <a:gd name="connsiteX4" fmla="*/ 13022 w 5483203"/>
              <a:gd name="connsiteY4" fmla="*/ 6816699 h 6858001"/>
              <a:gd name="connsiteX5" fmla="*/ 855074 w 5483203"/>
              <a:gd name="connsiteY5" fmla="*/ 5138476 h 6858001"/>
              <a:gd name="connsiteX6" fmla="*/ 1194627 w 5483203"/>
              <a:gd name="connsiteY6" fmla="*/ 3697026 h 6858001"/>
              <a:gd name="connsiteX7" fmla="*/ 23973 w 5483203"/>
              <a:gd name="connsiteY7" fmla="*/ 1360226 h 6858001"/>
              <a:gd name="connsiteX8" fmla="*/ 246241 w 5483203"/>
              <a:gd name="connsiteY8" fmla="*/ 56211 h 6858001"/>
              <a:gd name="connsiteX9" fmla="*/ 263626 w 5483203"/>
              <a:gd name="connsiteY9" fmla="*/ 0 h 6858001"/>
              <a:gd name="connsiteX0-1" fmla="*/ 263626 w 5483203"/>
              <a:gd name="connsiteY0-2" fmla="*/ 0 h 6858001"/>
              <a:gd name="connsiteX1-3" fmla="*/ 5483203 w 5483203"/>
              <a:gd name="connsiteY1-4" fmla="*/ 0 h 6858001"/>
              <a:gd name="connsiteX2-5" fmla="*/ 5483203 w 5483203"/>
              <a:gd name="connsiteY2-6" fmla="*/ 6858001 h 6858001"/>
              <a:gd name="connsiteX3-7" fmla="*/ 0 w 5483203"/>
              <a:gd name="connsiteY3-8" fmla="*/ 6858001 h 6858001"/>
              <a:gd name="connsiteX4-9" fmla="*/ 13022 w 5483203"/>
              <a:gd name="connsiteY4-10" fmla="*/ 6816699 h 6858001"/>
              <a:gd name="connsiteX5-11" fmla="*/ 855074 w 5483203"/>
              <a:gd name="connsiteY5-12" fmla="*/ 5138476 h 6858001"/>
              <a:gd name="connsiteX6-13" fmla="*/ 1194627 w 5483203"/>
              <a:gd name="connsiteY6-14" fmla="*/ 3697026 h 6858001"/>
              <a:gd name="connsiteX7-15" fmla="*/ 23973 w 5483203"/>
              <a:gd name="connsiteY7-16" fmla="*/ 1360226 h 6858001"/>
              <a:gd name="connsiteX8-17" fmla="*/ 246241 w 5483203"/>
              <a:gd name="connsiteY8-18" fmla="*/ 56211 h 6858001"/>
              <a:gd name="connsiteX9-19" fmla="*/ 263626 w 5483203"/>
              <a:gd name="connsiteY9-20" fmla="*/ 0 h 6858001"/>
              <a:gd name="connsiteX0-21" fmla="*/ 263626 w 5483203"/>
              <a:gd name="connsiteY0-22" fmla="*/ 0 h 6858001"/>
              <a:gd name="connsiteX1-23" fmla="*/ 5483203 w 5483203"/>
              <a:gd name="connsiteY1-24" fmla="*/ 0 h 6858001"/>
              <a:gd name="connsiteX2-25" fmla="*/ 5483203 w 5483203"/>
              <a:gd name="connsiteY2-26" fmla="*/ 6858001 h 6858001"/>
              <a:gd name="connsiteX3-27" fmla="*/ 0 w 5483203"/>
              <a:gd name="connsiteY3-28" fmla="*/ 6858001 h 6858001"/>
              <a:gd name="connsiteX4-29" fmla="*/ 13022 w 5483203"/>
              <a:gd name="connsiteY4-30" fmla="*/ 6816699 h 6858001"/>
              <a:gd name="connsiteX5-31" fmla="*/ 855074 w 5483203"/>
              <a:gd name="connsiteY5-32" fmla="*/ 5138476 h 6858001"/>
              <a:gd name="connsiteX6-33" fmla="*/ 1194627 w 5483203"/>
              <a:gd name="connsiteY6-34" fmla="*/ 3697026 h 6858001"/>
              <a:gd name="connsiteX7-35" fmla="*/ 23973 w 5483203"/>
              <a:gd name="connsiteY7-36" fmla="*/ 1360226 h 6858001"/>
              <a:gd name="connsiteX8-37" fmla="*/ 246241 w 5483203"/>
              <a:gd name="connsiteY8-38" fmla="*/ 56211 h 6858001"/>
              <a:gd name="connsiteX9-39" fmla="*/ 263626 w 5483203"/>
              <a:gd name="connsiteY9-40" fmla="*/ 0 h 6858001"/>
              <a:gd name="connsiteX0-41" fmla="*/ 263626 w 5483203"/>
              <a:gd name="connsiteY0-42" fmla="*/ 0 h 6858001"/>
              <a:gd name="connsiteX1-43" fmla="*/ 5483203 w 5483203"/>
              <a:gd name="connsiteY1-44" fmla="*/ 0 h 6858001"/>
              <a:gd name="connsiteX2-45" fmla="*/ 5483203 w 5483203"/>
              <a:gd name="connsiteY2-46" fmla="*/ 6858001 h 6858001"/>
              <a:gd name="connsiteX3-47" fmla="*/ 0 w 5483203"/>
              <a:gd name="connsiteY3-48" fmla="*/ 6858001 h 6858001"/>
              <a:gd name="connsiteX4-49" fmla="*/ 13022 w 5483203"/>
              <a:gd name="connsiteY4-50" fmla="*/ 6816699 h 6858001"/>
              <a:gd name="connsiteX5-51" fmla="*/ 855074 w 5483203"/>
              <a:gd name="connsiteY5-52" fmla="*/ 5138476 h 6858001"/>
              <a:gd name="connsiteX6-53" fmla="*/ 1181927 w 5483203"/>
              <a:gd name="connsiteY6-54" fmla="*/ 3925626 h 6858001"/>
              <a:gd name="connsiteX7-55" fmla="*/ 23973 w 5483203"/>
              <a:gd name="connsiteY7-56" fmla="*/ 1360226 h 6858001"/>
              <a:gd name="connsiteX8-57" fmla="*/ 246241 w 5483203"/>
              <a:gd name="connsiteY8-58" fmla="*/ 56211 h 6858001"/>
              <a:gd name="connsiteX9-59" fmla="*/ 263626 w 5483203"/>
              <a:gd name="connsiteY9-60" fmla="*/ 0 h 6858001"/>
              <a:gd name="connsiteX0-61" fmla="*/ 263626 w 5483203"/>
              <a:gd name="connsiteY0-62" fmla="*/ 0 h 6858001"/>
              <a:gd name="connsiteX1-63" fmla="*/ 5483203 w 5483203"/>
              <a:gd name="connsiteY1-64" fmla="*/ 0 h 6858001"/>
              <a:gd name="connsiteX2-65" fmla="*/ 5483203 w 5483203"/>
              <a:gd name="connsiteY2-66" fmla="*/ 6858001 h 6858001"/>
              <a:gd name="connsiteX3-67" fmla="*/ 0 w 5483203"/>
              <a:gd name="connsiteY3-68" fmla="*/ 6858001 h 6858001"/>
              <a:gd name="connsiteX4-69" fmla="*/ 13022 w 5483203"/>
              <a:gd name="connsiteY4-70" fmla="*/ 6816699 h 6858001"/>
              <a:gd name="connsiteX5-71" fmla="*/ 855074 w 5483203"/>
              <a:gd name="connsiteY5-72" fmla="*/ 5138476 h 6858001"/>
              <a:gd name="connsiteX6-73" fmla="*/ 1181927 w 5483203"/>
              <a:gd name="connsiteY6-74" fmla="*/ 3925626 h 6858001"/>
              <a:gd name="connsiteX7-75" fmla="*/ 23973 w 5483203"/>
              <a:gd name="connsiteY7-76" fmla="*/ 1360226 h 6858001"/>
              <a:gd name="connsiteX8-77" fmla="*/ 246241 w 5483203"/>
              <a:gd name="connsiteY8-78" fmla="*/ 56211 h 6858001"/>
              <a:gd name="connsiteX9-79" fmla="*/ 263626 w 5483203"/>
              <a:gd name="connsiteY9-80" fmla="*/ 0 h 68580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5483203" h="6858001">
                <a:moveTo>
                  <a:pt x="263626" y="0"/>
                </a:moveTo>
                <a:lnTo>
                  <a:pt x="5483203" y="0"/>
                </a:lnTo>
                <a:lnTo>
                  <a:pt x="5483203" y="6858001"/>
                </a:lnTo>
                <a:lnTo>
                  <a:pt x="0" y="6858001"/>
                </a:lnTo>
                <a:lnTo>
                  <a:pt x="13022" y="6816699"/>
                </a:lnTo>
                <a:cubicBezTo>
                  <a:pt x="230952" y="6218155"/>
                  <a:pt x="660257" y="5620321"/>
                  <a:pt x="855074" y="5138476"/>
                </a:cubicBezTo>
                <a:cubicBezTo>
                  <a:pt x="1049891" y="4656631"/>
                  <a:pt x="1180744" y="4593434"/>
                  <a:pt x="1181927" y="3925626"/>
                </a:cubicBezTo>
                <a:cubicBezTo>
                  <a:pt x="1183110" y="3257818"/>
                  <a:pt x="96997" y="2302672"/>
                  <a:pt x="23973" y="1360226"/>
                </a:cubicBezTo>
                <a:cubicBezTo>
                  <a:pt x="-3412" y="1006809"/>
                  <a:pt x="104799" y="537181"/>
                  <a:pt x="246241" y="56211"/>
                </a:cubicBezTo>
                <a:lnTo>
                  <a:pt x="263626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0" y="1903095"/>
            <a:ext cx="753491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sz="44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南浔区司法局2023年</a:t>
            </a:r>
            <a:r>
              <a:rPr lang="en-US" sz="44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          </a:t>
            </a:r>
            <a:r>
              <a:rPr sz="44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政府信息公开工作</a:t>
            </a:r>
            <a:endParaRPr sz="4400" b="1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sz="44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年度报告</a:t>
            </a:r>
            <a:endParaRPr sz="4400" b="1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79297" y="422024"/>
            <a:ext cx="4864100" cy="2214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800" b="1" dirty="0">
                <a:gradFill>
                  <a:gsLst>
                    <a:gs pos="0">
                      <a:schemeClr val="accent1">
                        <a:lumMod val="20000"/>
                        <a:lumOff val="80000"/>
                        <a:alpha val="85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  <a:latin typeface="Arial Black" panose="020B0A04020102020204" pitchFamily="34" charset="0"/>
              </a:rPr>
              <a:t>2023</a:t>
            </a:r>
            <a:endParaRPr lang="zh-CN" altLang="en-US" sz="13800" b="1" dirty="0">
              <a:gradFill>
                <a:gsLst>
                  <a:gs pos="0">
                    <a:schemeClr val="accent1">
                      <a:lumMod val="20000"/>
                      <a:lumOff val="80000"/>
                      <a:alpha val="8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2" name="图片 1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33310" y="1626870"/>
            <a:ext cx="3104515" cy="332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42645" y="210185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四、政府信息公开行政复议、行政诉讼情况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3675" y="114935"/>
            <a:ext cx="890905" cy="953770"/>
          </a:xfrm>
          <a:prstGeom prst="rect">
            <a:avLst/>
          </a:prstGeom>
        </p:spPr>
      </p:pic>
      <p:graphicFrame>
        <p:nvGraphicFramePr>
          <p:cNvPr id="6" name="表格 5"/>
          <p:cNvGraphicFramePr/>
          <p:nvPr/>
        </p:nvGraphicFramePr>
        <p:xfrm>
          <a:off x="965835" y="1444625"/>
          <a:ext cx="10429240" cy="4008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4055"/>
                <a:gridCol w="692785"/>
                <a:gridCol w="696595"/>
                <a:gridCol w="692785"/>
                <a:gridCol w="696595"/>
                <a:gridCol w="692150"/>
                <a:gridCol w="694690"/>
                <a:gridCol w="695960"/>
                <a:gridCol w="692785"/>
                <a:gridCol w="698500"/>
                <a:gridCol w="695960"/>
                <a:gridCol w="695960"/>
                <a:gridCol w="695960"/>
                <a:gridCol w="695325"/>
                <a:gridCol w="699135"/>
              </a:tblGrid>
              <a:tr h="79311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行政复议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行政诉讼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943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总计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未经复议直接起诉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复议后起诉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5887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总计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其他结果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总计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4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42645" y="22479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五、存在的主要问题及改进情况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3830" y="70485"/>
            <a:ext cx="890905" cy="9537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54100" y="1158240"/>
            <a:ext cx="10078720" cy="3011805"/>
          </a:xfrm>
          <a:prstGeom prst="rect">
            <a:avLst/>
          </a:prstGeom>
          <a:noFill/>
          <a:ln w="28575" cmpd="dbl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>
            <a:noAutofit/>
          </a:bodyPr>
          <a:p>
            <a:pPr indent="0"/>
            <a:r>
              <a:rPr lang="en-US" altLang="zh-CN" sz="28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一是认识不够到位，对政务公开的重要性认识不足，工作积极性主动性不够；</a:t>
            </a:r>
            <a:endParaRPr lang="en-US" altLang="zh-CN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0"/>
            <a:r>
              <a:rPr lang="en-US" altLang="zh-CN" sz="28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二是网站信息发布和更新的速度不够迅速，有待进一步提升发布效率；</a:t>
            </a:r>
            <a:endParaRPr lang="en-US" altLang="zh-CN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0"/>
            <a:r>
              <a:rPr lang="en-US" altLang="zh-CN" sz="28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三是宣传力度不够，大部分基层群众还不了解有关公开信息的查询途径；</a:t>
            </a:r>
            <a:endParaRPr lang="en-US" altLang="zh-CN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0"/>
            <a:r>
              <a:rPr lang="en-US" altLang="zh-CN" sz="28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四是信息公开的形式载体不够丰富。</a:t>
            </a:r>
            <a:endParaRPr lang="zh-CN" sz="32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98550" y="4378325"/>
            <a:ext cx="10034905" cy="18148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/>
              <a:t>        </a:t>
            </a:r>
            <a:r>
              <a:rPr lang="zh-CN" altLang="en-US" sz="2800"/>
              <a:t>下一步将针对以上不足，有针对性的开展工作，坚持补短板、强弱项、固底板、扬优势，做到全面、及时主动公开社会群众关心的热点信息和政务信息。更好地满足公众获取信息的需要，提高政务公开工作的实际效果。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42645" y="22479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六、其他需要报告的事项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295" y="70485"/>
            <a:ext cx="890905" cy="953770"/>
          </a:xfrm>
          <a:prstGeom prst="rect">
            <a:avLst/>
          </a:prstGeom>
        </p:spPr>
      </p:pic>
      <p:sp>
        <p:nvSpPr>
          <p:cNvPr id="101" name="文本框 100"/>
          <p:cNvSpPr txBox="1"/>
          <p:nvPr/>
        </p:nvSpPr>
        <p:spPr>
          <a:xfrm>
            <a:off x="5545455" y="1361440"/>
            <a:ext cx="594423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56870"/>
            <a:endParaRPr lang="en-US" altLang="zh-CN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356870"/>
            <a:r>
              <a:rPr lang="en-US" altLang="zh-CN" sz="28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</a:t>
            </a:r>
            <a:endParaRPr lang="en-US" altLang="zh-CN" sz="28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356870"/>
            <a:r>
              <a:rPr lang="en-US" altLang="zh-CN" sz="28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</a:t>
            </a:r>
            <a:r>
              <a:rPr lang="en-US" altLang="zh-CN" sz="32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2023年度，根据《政府信息公开信息处理费管理办法》国办函〔2020〕109号，区司法局未收取信息处理费，无其他需要报告事项。</a:t>
            </a:r>
            <a:endParaRPr lang="en-US" altLang="zh-CN" sz="32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pic>
        <p:nvPicPr>
          <p:cNvPr id="2" name="图片 1"/>
          <p:cNvPicPr/>
          <p:nvPr/>
        </p:nvPicPr>
        <p:blipFill>
          <a:blip r:embed="rId2"/>
          <a:stretch>
            <a:fillRect/>
          </a:stretch>
        </p:blipFill>
        <p:spPr>
          <a:xfrm>
            <a:off x="508635" y="1762760"/>
            <a:ext cx="4380230" cy="3841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" name="Freeform 12"/>
          <p:cNvSpPr>
            <a:spLocks noChangeAspect="1"/>
          </p:cNvSpPr>
          <p:nvPr>
            <p:custDataLst>
              <p:tags r:id="rId3"/>
            </p:custDataLst>
          </p:nvPr>
        </p:nvSpPr>
        <p:spPr bwMode="auto">
          <a:xfrm>
            <a:off x="5545455" y="1762760"/>
            <a:ext cx="407035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  <p:sp>
        <p:nvSpPr>
          <p:cNvPr id="16" name="Freeform 12"/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 rot="10800000">
            <a:off x="11069320" y="4962525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14" dur="500" spd="-99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19" dur="500" spd="-99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56" grpId="0" bldLvl="0" animBg="1"/>
      <p:bldP spid="56" grpId="1" bldLvl="0" animBg="1"/>
      <p:bldP spid="16" grpId="0" bldLvl="0" animBg="1"/>
      <p:bldP spid="16" grpId="1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33120" y="210185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一、总体情况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150" y="114935"/>
            <a:ext cx="890905" cy="95377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89685" y="1369695"/>
            <a:ext cx="9843135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2023年，南浔区司法局坚持以习近平新时代中国特色社会主义思想为指导，根据《中华人民共和国政府信息公开条例》（国务院令第711号修订，以下简称《条例》），坚持“应公开、尽公开”原则，以人民为中心深化政务公开，聚焦司法行政职能，围绕中心、服务大局，履职尽责、担当作为，不断提升政府信息公开工作的规范化水平和实效性，助力治理体系治理能力现代化。</a:t>
            </a:r>
            <a:endParaRPr lang="zh-CN" altLang="en-US" sz="3200" b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32485" y="20955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（一）主动公开方面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520" y="114935"/>
            <a:ext cx="890905" cy="953770"/>
          </a:xfrm>
          <a:prstGeom prst="rect">
            <a:avLst/>
          </a:prstGeom>
        </p:spPr>
      </p:pic>
      <p:sp>
        <p:nvSpPr>
          <p:cNvPr id="6" name="Shape 2015"/>
          <p:cNvSpPr/>
          <p:nvPr/>
        </p:nvSpPr>
        <p:spPr>
          <a:xfrm>
            <a:off x="1426210" y="1755775"/>
            <a:ext cx="9253855" cy="4567555"/>
          </a:xfrm>
          <a:prstGeom prst="roundRect">
            <a:avLst>
              <a:gd name="adj" fmla="val 6918"/>
            </a:avLst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4288" tIns="14288" rIns="14288" bIns="14288" anchor="ctr"/>
          <a:p>
            <a:pPr lvl="0"/>
            <a:endParaRPr sz="1300"/>
          </a:p>
        </p:txBody>
      </p:sp>
      <p:sp>
        <p:nvSpPr>
          <p:cNvPr id="100" name="文本框 99"/>
          <p:cNvSpPr txBox="1"/>
          <p:nvPr/>
        </p:nvSpPr>
        <p:spPr>
          <a:xfrm>
            <a:off x="1591310" y="2051050"/>
            <a:ext cx="8947150" cy="42716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全年共公开各类政务信息59条，其中，发布领导信息1条，人事信息2条，部门文件2条，财政部门预决算2条，重大决策预公开6条，重大决策执行2条，计划总结8条，政策解读2条，建议提案办理1条。 </a:t>
            </a: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56" name="Freeform 12"/>
          <p:cNvSpPr>
            <a:spLocks noChangeAspect="1"/>
          </p:cNvSpPr>
          <p:nvPr/>
        </p:nvSpPr>
        <p:spPr bwMode="auto">
          <a:xfrm>
            <a:off x="1252855" y="1626235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  <p:sp>
        <p:nvSpPr>
          <p:cNvPr id="16" name="Freeform 12"/>
          <p:cNvSpPr>
            <a:spLocks noChangeAspect="1"/>
          </p:cNvSpPr>
          <p:nvPr/>
        </p:nvSpPr>
        <p:spPr bwMode="auto">
          <a:xfrm rot="10800000">
            <a:off x="10404475" y="6009640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18" dur="500" spd="-99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23" dur="500" spd="-99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 bldLvl="0" animBg="1"/>
      <p:bldP spid="56" grpId="0" bldLvl="0" animBg="1"/>
      <p:bldP spid="56" grpId="1" bldLvl="0" animBg="1"/>
      <p:bldP spid="16" grpId="0" bldLvl="0" animBg="1"/>
      <p:bldP spid="16" grpId="1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42645" y="20955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（二）依申请公开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520" y="114935"/>
            <a:ext cx="890905" cy="953770"/>
          </a:xfrm>
          <a:prstGeom prst="rect">
            <a:avLst/>
          </a:prstGeom>
        </p:spPr>
      </p:pic>
      <p:sp>
        <p:nvSpPr>
          <p:cNvPr id="6" name="Shape 2015"/>
          <p:cNvSpPr/>
          <p:nvPr/>
        </p:nvSpPr>
        <p:spPr>
          <a:xfrm>
            <a:off x="1426210" y="1755775"/>
            <a:ext cx="9253855" cy="4567555"/>
          </a:xfrm>
          <a:prstGeom prst="roundRect">
            <a:avLst>
              <a:gd name="adj" fmla="val 6918"/>
            </a:avLst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4288" tIns="14288" rIns="14288" bIns="14288" anchor="ctr"/>
          <a:p>
            <a:pPr lvl="0"/>
            <a:endParaRPr sz="1300"/>
          </a:p>
        </p:txBody>
      </p:sp>
      <p:sp>
        <p:nvSpPr>
          <p:cNvPr id="100" name="文本框 99"/>
          <p:cNvSpPr txBox="1"/>
          <p:nvPr/>
        </p:nvSpPr>
        <p:spPr>
          <a:xfrm>
            <a:off x="1591310" y="2051050"/>
            <a:ext cx="8947150" cy="42716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r>
              <a:rPr 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持续畅通信函、网络申请受理渠道，专人负责接听电话咨询。通过多种方式加强与申请人沟通，深入了解群众诉求，优化繁简分流办理程序，不断提高依申请公开的办理时效和质量。</a:t>
            </a:r>
            <a:endParaRPr 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r>
              <a:rPr 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2023年，收到政府信息公开申请3件，均已按规定进行答复，并确保答复中已援引《政府信息公开条例》法定依据、并明示救济渠道，政府信息公开被复议、被诉讼案件无被纠错或败诉情形。</a:t>
            </a:r>
            <a:endParaRPr 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56" name="Freeform 12"/>
          <p:cNvSpPr>
            <a:spLocks noChangeAspect="1"/>
          </p:cNvSpPr>
          <p:nvPr/>
        </p:nvSpPr>
        <p:spPr bwMode="auto">
          <a:xfrm>
            <a:off x="1252855" y="1626235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  <p:sp>
        <p:nvSpPr>
          <p:cNvPr id="16" name="Freeform 12"/>
          <p:cNvSpPr>
            <a:spLocks noChangeAspect="1"/>
          </p:cNvSpPr>
          <p:nvPr/>
        </p:nvSpPr>
        <p:spPr bwMode="auto">
          <a:xfrm rot="10800000">
            <a:off x="10404475" y="6009640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18" dur="500" spd="-99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23" dur="500" spd="-99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 bldLvl="0" animBg="1"/>
      <p:bldP spid="56" grpId="0" bldLvl="0" animBg="1"/>
      <p:bldP spid="56" grpId="1" bldLvl="0" animBg="1"/>
      <p:bldP spid="16" grpId="0" bldLvl="0" animBg="1"/>
      <p:bldP spid="16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42645" y="20955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（三）政府信息管理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520" y="114935"/>
            <a:ext cx="890905" cy="953770"/>
          </a:xfrm>
          <a:prstGeom prst="rect">
            <a:avLst/>
          </a:prstGeom>
        </p:spPr>
      </p:pic>
      <p:sp>
        <p:nvSpPr>
          <p:cNvPr id="6" name="Shape 2015"/>
          <p:cNvSpPr/>
          <p:nvPr/>
        </p:nvSpPr>
        <p:spPr>
          <a:xfrm>
            <a:off x="1426210" y="1755775"/>
            <a:ext cx="9253855" cy="4567555"/>
          </a:xfrm>
          <a:prstGeom prst="roundRect">
            <a:avLst>
              <a:gd name="adj" fmla="val 6918"/>
            </a:avLst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4288" tIns="14288" rIns="14288" bIns="14288" anchor="ctr"/>
          <a:p>
            <a:pPr lvl="0"/>
            <a:endParaRPr sz="1300"/>
          </a:p>
        </p:txBody>
      </p:sp>
      <p:sp>
        <p:nvSpPr>
          <p:cNvPr id="100" name="文本框 99"/>
          <p:cNvSpPr txBox="1"/>
          <p:nvPr/>
        </p:nvSpPr>
        <p:spPr>
          <a:xfrm>
            <a:off x="1591310" y="2051050"/>
            <a:ext cx="8947150" cy="42716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南浔区司法局始终坚持“依法公开、全面真实、有效监督、注重实效”的原则开展政务公开工作，积极回应人民群众关切，需要公众广泛知晓的政府信息主动公开。健全工作机制，拓宽公开渠道，做到上网内容符合国家法律法规，确保合法性、真实性、准确性、及时性。</a:t>
            </a: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56" name="Freeform 12"/>
          <p:cNvSpPr>
            <a:spLocks noChangeAspect="1"/>
          </p:cNvSpPr>
          <p:nvPr/>
        </p:nvSpPr>
        <p:spPr bwMode="auto">
          <a:xfrm>
            <a:off x="1252855" y="1626235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  <p:sp>
        <p:nvSpPr>
          <p:cNvPr id="16" name="Freeform 12"/>
          <p:cNvSpPr>
            <a:spLocks noChangeAspect="1"/>
          </p:cNvSpPr>
          <p:nvPr/>
        </p:nvSpPr>
        <p:spPr bwMode="auto">
          <a:xfrm rot="10800000">
            <a:off x="10404475" y="6009640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18" dur="500" spd="-99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23" dur="500" spd="-99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 bldLvl="0" animBg="1"/>
      <p:bldP spid="56" grpId="0" bldLvl="0" animBg="1"/>
      <p:bldP spid="56" grpId="1" bldLvl="0" animBg="1"/>
      <p:bldP spid="16" grpId="0" bldLvl="0" animBg="1"/>
      <p:bldP spid="16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42645" y="20955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（四）平台建设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520" y="114935"/>
            <a:ext cx="890905" cy="953770"/>
          </a:xfrm>
          <a:prstGeom prst="rect">
            <a:avLst/>
          </a:prstGeom>
        </p:spPr>
      </p:pic>
      <p:sp>
        <p:nvSpPr>
          <p:cNvPr id="6" name="Shape 2015"/>
          <p:cNvSpPr/>
          <p:nvPr/>
        </p:nvSpPr>
        <p:spPr>
          <a:xfrm>
            <a:off x="1426210" y="1755775"/>
            <a:ext cx="9253855" cy="4567555"/>
          </a:xfrm>
          <a:prstGeom prst="roundRect">
            <a:avLst>
              <a:gd name="adj" fmla="val 6918"/>
            </a:avLst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4288" tIns="14288" rIns="14288" bIns="14288" anchor="ctr"/>
          <a:p>
            <a:pPr lvl="0"/>
            <a:endParaRPr sz="1300"/>
          </a:p>
        </p:txBody>
      </p:sp>
      <p:sp>
        <p:nvSpPr>
          <p:cNvPr id="100" name="文本框 99"/>
          <p:cNvSpPr txBox="1"/>
          <p:nvPr/>
        </p:nvSpPr>
        <p:spPr>
          <a:xfrm>
            <a:off x="1579880" y="2051685"/>
            <a:ext cx="8947150" cy="42716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406400" fontAlgn="auto">
              <a:lnSpc>
                <a:spcPct val="100000"/>
              </a:lnSpc>
            </a:pP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06400" fontAlgn="auto">
              <a:lnSpc>
                <a:spcPct val="100000"/>
              </a:lnSpc>
            </a:pP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强化政务公开门户网站建设及时做好栏目的更新维护。从群众办事需要出发，不断完善政务网站、政府信息公开专栏、微信公众号等功能，从而提高人民群众满意率。</a:t>
            </a: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56" name="Freeform 12"/>
          <p:cNvSpPr>
            <a:spLocks noChangeAspect="1"/>
          </p:cNvSpPr>
          <p:nvPr/>
        </p:nvSpPr>
        <p:spPr bwMode="auto">
          <a:xfrm>
            <a:off x="1252855" y="1626235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  <p:sp>
        <p:nvSpPr>
          <p:cNvPr id="16" name="Freeform 12"/>
          <p:cNvSpPr>
            <a:spLocks noChangeAspect="1"/>
          </p:cNvSpPr>
          <p:nvPr/>
        </p:nvSpPr>
        <p:spPr bwMode="auto">
          <a:xfrm rot="10800000">
            <a:off x="10404475" y="6009640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18" dur="500" spd="-99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23" dur="500" spd="-99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 bldLvl="0" animBg="1"/>
      <p:bldP spid="56" grpId="0" bldLvl="0" animBg="1"/>
      <p:bldP spid="56" grpId="1" bldLvl="0" animBg="1"/>
      <p:bldP spid="16" grpId="0" bldLvl="0" animBg="1"/>
      <p:bldP spid="16" grpId="1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22960" y="20955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（五）监督保障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520" y="114935"/>
            <a:ext cx="890905" cy="953770"/>
          </a:xfrm>
          <a:prstGeom prst="rect">
            <a:avLst/>
          </a:prstGeom>
        </p:spPr>
      </p:pic>
      <p:sp>
        <p:nvSpPr>
          <p:cNvPr id="6" name="Shape 2015"/>
          <p:cNvSpPr/>
          <p:nvPr/>
        </p:nvSpPr>
        <p:spPr>
          <a:xfrm>
            <a:off x="1426210" y="1755775"/>
            <a:ext cx="9253855" cy="4567555"/>
          </a:xfrm>
          <a:prstGeom prst="roundRect">
            <a:avLst>
              <a:gd name="adj" fmla="val 6918"/>
            </a:avLst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4288" tIns="14288" rIns="14288" bIns="14288" anchor="ctr"/>
          <a:p>
            <a:pPr lvl="0"/>
            <a:endParaRPr sz="1300"/>
          </a:p>
        </p:txBody>
      </p:sp>
      <p:sp>
        <p:nvSpPr>
          <p:cNvPr id="100" name="文本框 99"/>
          <p:cNvSpPr txBox="1"/>
          <p:nvPr/>
        </p:nvSpPr>
        <p:spPr>
          <a:xfrm>
            <a:off x="1579880" y="2051685"/>
            <a:ext cx="8947150" cy="42716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加强政府信息公开工作队伍管理，明确专门负责政府信息与政务公开负责人与具体工作人员，建立联络员工作机制，责任到人，落实到岗。局办公室具体负责政府信息公开日常工作，严格执行考核标准，落实保密要求，不断规范本机关信息公开工作。</a:t>
            </a: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06400" fontAlgn="auto">
              <a:lnSpc>
                <a:spcPct val="100000"/>
              </a:lnSpc>
            </a:pPr>
            <a:r>
              <a:rPr lang="en-US" altLang="zh-CN" sz="32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2023年度未发生不履行政务公开责任追究情况。</a:t>
            </a:r>
            <a:endParaRPr lang="en-US" altLang="zh-CN" sz="320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56" name="Freeform 12"/>
          <p:cNvSpPr>
            <a:spLocks noChangeAspect="1"/>
          </p:cNvSpPr>
          <p:nvPr/>
        </p:nvSpPr>
        <p:spPr bwMode="auto">
          <a:xfrm>
            <a:off x="1252855" y="1626235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  <p:sp>
        <p:nvSpPr>
          <p:cNvPr id="16" name="Freeform 12"/>
          <p:cNvSpPr>
            <a:spLocks noChangeAspect="1"/>
          </p:cNvSpPr>
          <p:nvPr/>
        </p:nvSpPr>
        <p:spPr bwMode="auto">
          <a:xfrm rot="10800000">
            <a:off x="10404475" y="6009640"/>
            <a:ext cx="417830" cy="424815"/>
          </a:xfrm>
          <a:custGeom>
            <a:avLst/>
            <a:gdLst>
              <a:gd name="T0" fmla="*/ 0 w 1446"/>
              <a:gd name="T1" fmla="*/ 0 h 1446"/>
              <a:gd name="T2" fmla="*/ 459732 w 1446"/>
              <a:gd name="T3" fmla="*/ 0 h 1446"/>
              <a:gd name="T4" fmla="*/ 459732 w 1446"/>
              <a:gd name="T5" fmla="*/ 146111 h 1446"/>
              <a:gd name="T6" fmla="*/ 139255 w 1446"/>
              <a:gd name="T7" fmla="*/ 146111 h 1446"/>
              <a:gd name="T8" fmla="*/ 139255 w 1446"/>
              <a:gd name="T9" fmla="*/ 461301 h 1446"/>
              <a:gd name="T10" fmla="*/ 0 w 1446"/>
              <a:gd name="T11" fmla="*/ 461301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6"/>
              <a:gd name="T22" fmla="*/ 0 h 1446"/>
              <a:gd name="T23" fmla="*/ 1446 w 1446"/>
              <a:gd name="T24" fmla="*/ 1446 h 14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9525">
            <a:noFill/>
            <a:round/>
          </a:ln>
        </p:spPr>
        <p:txBody>
          <a:bodyPr lIns="68562" tIns="34281" rIns="68562" bIns="34281"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18" dur="500" spd="-99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445E-6 3.7037E-6 L 0.19567 0.24305 " pathEditMode="relative" rAng="0" ptsTypes="AA">
                                      <p:cBhvr>
                                        <p:cTn id="23" dur="500" spd="-999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6" grpId="0" bldLvl="0" animBg="1"/>
      <p:bldP spid="56" grpId="0" bldLvl="0" animBg="1"/>
      <p:bldP spid="56" grpId="1" bldLvl="0" animBg="1"/>
      <p:bldP spid="16" grpId="0" bldLvl="0" animBg="1"/>
      <p:bldP spid="16" grpId="1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32485" y="22479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二、主动公开政府信息情况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145" y="70485"/>
            <a:ext cx="890905" cy="953770"/>
          </a:xfrm>
          <a:prstGeom prst="rect">
            <a:avLst/>
          </a:prstGeom>
        </p:spPr>
      </p:pic>
      <p:sp>
        <p:nvSpPr>
          <p:cNvPr id="101" name="文本框 100"/>
          <p:cNvSpPr txBox="1"/>
          <p:nvPr/>
        </p:nvSpPr>
        <p:spPr>
          <a:xfrm>
            <a:off x="755015" y="1687830"/>
            <a:ext cx="10304145" cy="468312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/>
            <a:r>
              <a:rPr lang="en-US" altLang="zh-CN" sz="3200" b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</a:t>
            </a:r>
            <a:endParaRPr lang="zh-CN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093470" y="1490980"/>
          <a:ext cx="10386060" cy="437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6515"/>
                <a:gridCol w="2596515"/>
                <a:gridCol w="2596515"/>
                <a:gridCol w="2596515"/>
              </a:tblGrid>
              <a:tr h="31242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第二十条第（一）项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信息内容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本年</a:t>
                      </a: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制发件数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本年废止件数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现行有效件</a:t>
                      </a: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数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规章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行政规范性文件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5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第二十条第（五）项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信息内容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本年处理决定数量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行政许可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第二十条第（六）项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信息内容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本年处理决定数量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行政处罚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行政强制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第二十条第（八）项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信息内容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本年收费金额（单位：万元）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24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行政事业性收费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仿宋_GB2312" panose="02010609030101010101" charset="-122"/>
                          <a:cs typeface="Times New Roman" panose="02020603050405020304" charset="0"/>
                        </a:rPr>
                        <a:t>0</a:t>
                      </a:r>
                      <a:endParaRPr lang="en-US" altLang="en-US" sz="1200" b="0">
                        <a:latin typeface="宋体" panose="02010600030101010101" pitchFamily="2" charset="-122"/>
                        <a:ea typeface="仿宋_GB2312" panose="02010609030101010101" charset="-122"/>
                        <a:cs typeface="Times New Roman" panose="02020603050405020304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693" y="115147"/>
            <a:ext cx="12190307" cy="834813"/>
          </a:xfrm>
          <a:prstGeom prst="rect">
            <a:avLst/>
          </a:prstGeom>
          <a:gradFill flip="none" rotWithShape="1">
            <a:gsLst>
              <a:gs pos="0">
                <a:srgbClr val="034EFD"/>
              </a:gs>
              <a:gs pos="100000">
                <a:srgbClr val="25C6FF"/>
              </a:gs>
            </a:gsLst>
            <a:lin ang="27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zh-CN" altLang="en-US" kern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sym typeface="Arial" panose="020B0604020202020204"/>
            </a:endParaRPr>
          </a:p>
        </p:txBody>
      </p:sp>
      <p:sp>
        <p:nvSpPr>
          <p:cNvPr id="3" name="TextBox 43"/>
          <p:cNvSpPr txBox="1">
            <a:spLocks noChangeArrowheads="1"/>
          </p:cNvSpPr>
          <p:nvPr/>
        </p:nvSpPr>
        <p:spPr bwMode="auto">
          <a:xfrm>
            <a:off x="842645" y="224790"/>
            <a:ext cx="10226887" cy="64516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微软雅黑" panose="020B0503020204020204" charset="-122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en-US" sz="3600" b="1" kern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sym typeface="+mn-ea"/>
              </a:rPr>
              <a:t>三、收到和处理政府信息公开申请情况</a:t>
            </a:r>
            <a:endParaRPr lang="en-US" sz="3600" b="1" kern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sym typeface="+mn-ea"/>
            </a:endParaRPr>
          </a:p>
        </p:txBody>
      </p:sp>
      <p:pic>
        <p:nvPicPr>
          <p:cNvPr id="15" name="图片 14" descr="司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4460" y="114935"/>
            <a:ext cx="890905" cy="953770"/>
          </a:xfrm>
          <a:prstGeom prst="rect">
            <a:avLst/>
          </a:prstGeom>
        </p:spPr>
      </p:pic>
      <p:graphicFrame>
        <p:nvGraphicFramePr>
          <p:cNvPr id="2" name="表格 1"/>
          <p:cNvGraphicFramePr/>
          <p:nvPr/>
        </p:nvGraphicFramePr>
        <p:xfrm>
          <a:off x="1015365" y="1385570"/>
          <a:ext cx="1030351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0260"/>
                <a:gridCol w="996315"/>
                <a:gridCol w="3404870"/>
                <a:gridCol w="728980"/>
                <a:gridCol w="727075"/>
                <a:gridCol w="726440"/>
                <a:gridCol w="727075"/>
                <a:gridCol w="725805"/>
                <a:gridCol w="728345"/>
                <a:gridCol w="728345"/>
              </a:tblGrid>
              <a:tr h="218440">
                <a:tc rowSpan="3"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楷体" charset="0"/>
                          <a:ea typeface="仿宋_GB2312" panose="02010609030101010101" charset="-122"/>
                        </a:rPr>
                        <a:t>（本列数据的勾稽关系为：第一项加第二项之和，等于第三项加第四项之和）</a:t>
                      </a:r>
                      <a:endParaRPr lang="en-US" altLang="en-US" sz="800" b="0">
                        <a:latin typeface="楷体" charset="0"/>
                        <a:ea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申请人情况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828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自然人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法人或其他组织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总计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71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商业企业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科研机构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社会公益组织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法律服务机构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其他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一、本年新收政府信息公开申请数量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3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3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0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二、上年结转政府信息公开申请数量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280">
                <a:tc rowSpan="2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三、本年度办理结果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（一）予以公开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1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1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（二）部分公开</a:t>
                      </a:r>
                      <a:r>
                        <a:rPr lang="en-US" sz="800" b="0">
                          <a:latin typeface="楷体" charset="0"/>
                          <a:ea typeface="仿宋_GB2312" panose="02010609030101010101" charset="-122"/>
                        </a:rPr>
                        <a:t>（区分处理的，只计这一情形，不计其他情形）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（三）不予公开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1.属于国家秘密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2.其他法律行政法规禁止公开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3.危及“三安全一稳定”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4.保护第三方合法权益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5.属于三类内部事务信息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6.属于四类过程性信息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7.属于行政执法案卷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8.属于行政查询事项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（四）无法提供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1.本机关不掌握相关政府信息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2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2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2.没有现成信息需要另行制作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3.补正后申请内容仍不明确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（五）不予处理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1.信访举报投诉类申请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2.重复申请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3.要求提供公开出版物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4.无正当理由大量反复申请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6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5.要求行政机关确认或重新出具已获取信息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（六）其他处理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1.申请人无正当理由逾期不补正、行政机关不再处理其政府信息公开申请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2.申请人逾期未按收费通知要求缴纳费用、行政机关不再处理其政府信息公开申请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9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3.其他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0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（七）总计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3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3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65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仿宋_GB2312" panose="02010609030101010101" charset="-122"/>
                        </a:rPr>
                        <a:t>四、结转下年度继续办理</a:t>
                      </a:r>
                      <a:endParaRPr lang="en-US" altLang="en-US" sz="800" b="0">
                        <a:latin typeface="宋体" panose="02010600030101010101" pitchFamily="2" charset="-122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  <a:cs typeface="Calibri" charset="0"/>
                        </a:rPr>
                        <a:t>0</a:t>
                      </a:r>
                      <a:r>
                        <a:rPr lang="en-US" sz="800" b="0">
                          <a:latin typeface="Calibri" charset="0"/>
                          <a:ea typeface="仿宋_GB2312" panose="02010609030101010101" charset="-122"/>
                        </a:rPr>
                        <a:t> </a:t>
                      </a:r>
                      <a:endParaRPr lang="en-US" altLang="en-US" sz="800" b="0">
                        <a:latin typeface="Calibri" charset="0"/>
                        <a:ea typeface="仿宋_GB2312" panose="02010609030101010101" charset="-122"/>
                        <a:cs typeface="Calibri" charset="0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仿宋_GB2312" panose="02010609030101010101" charset="-122"/>
                          <a:cs typeface="Times New Roman" panose="02020603050405020304" charset="0"/>
                        </a:rPr>
                        <a:t>0</a:t>
                      </a:r>
                      <a:endParaRPr lang="en-US" altLang="en-US" sz="1000" b="0">
                        <a:latin typeface="宋体" panose="02010600030101010101" pitchFamily="2" charset="-122"/>
                        <a:ea typeface="仿宋_GB2312" panose="02010609030101010101" charset="-122"/>
                        <a:cs typeface="Times New Roman" panose="02020603050405020304" charset="0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760fdc9b-bcf9-4874-a499-b60b1d3964f4"/>
  <p:tag name="COMMONDATA" val="eyJoZGlkIjoiNDQ3NzQ0MmVmZGQ2MzEzNDdlOGFhNmU3NzNhODYyYT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自定义 2">
      <a:dk1>
        <a:srgbClr val="000000"/>
      </a:dk1>
      <a:lt1>
        <a:srgbClr val="FFFFFF"/>
      </a:lt1>
      <a:dk2>
        <a:srgbClr val="0967BD"/>
      </a:dk2>
      <a:lt2>
        <a:srgbClr val="E7E6E6"/>
      </a:lt2>
      <a:accent1>
        <a:srgbClr val="0967BD"/>
      </a:accent1>
      <a:accent2>
        <a:srgbClr val="2A94F4"/>
      </a:accent2>
      <a:accent3>
        <a:srgbClr val="FC822B"/>
      </a:accent3>
      <a:accent4>
        <a:srgbClr val="FFB94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HUA-1">
      <a:majorFont>
        <a:latin typeface="Arial"/>
        <a:ea typeface="思源黑体 CN Heavy"/>
        <a:cs typeface=""/>
      </a:majorFont>
      <a:minorFont>
        <a:latin typeface="Arial"/>
        <a:ea typeface="思源黑体 CN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3354</Words>
  <Application>WPS 演示</Application>
  <PresentationFormat>宽屏</PresentationFormat>
  <Paragraphs>848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34" baseType="lpstr">
      <vt:lpstr>Arial</vt:lpstr>
      <vt:lpstr>宋体</vt:lpstr>
      <vt:lpstr>Wingdings</vt:lpstr>
      <vt:lpstr>Times New Roman</vt:lpstr>
      <vt:lpstr>微软雅黑</vt:lpstr>
      <vt:lpstr>Arial Black</vt:lpstr>
      <vt:lpstr>华文楷体</vt:lpstr>
      <vt:lpstr>方正楷体_GBK</vt:lpstr>
      <vt:lpstr>等线</vt:lpstr>
      <vt:lpstr>Arial</vt:lpstr>
      <vt:lpstr>Tahoma</vt:lpstr>
      <vt:lpstr>DejaVu Sans</vt:lpstr>
      <vt:lpstr>Calibri</vt:lpstr>
      <vt:lpstr>Arial Unicode MS</vt:lpstr>
      <vt:lpstr>思源黑体 CN Heavy</vt:lpstr>
      <vt:lpstr>黑体</vt:lpstr>
      <vt:lpstr>思源黑体 CN Normal</vt:lpstr>
      <vt:lpstr>文泉驿正黑</vt:lpstr>
      <vt:lpstr>仿宋_GB2312</vt:lpstr>
      <vt:lpstr>楷体</vt:lpstr>
      <vt:lpstr>Office 主题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huzhou</cp:lastModifiedBy>
  <cp:revision>383</cp:revision>
  <dcterms:created xsi:type="dcterms:W3CDTF">2024-01-23T05:35:49Z</dcterms:created>
  <dcterms:modified xsi:type="dcterms:W3CDTF">2024-01-23T05:35:49Z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CB759791122A00B03550AF6584B4E8DE</vt:lpwstr>
  </property>
  <property fmtid="{D5CDD505-2E9C-101B-9397-08002B2CF9AE}" pid="3" name="KSOProductBuildVer">
    <vt:lpwstr>2052-11.8.2.11810</vt:lpwstr>
  </property>
</Properties>
</file>